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21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3213"/>
            <a:ext cx="2268538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3213"/>
            <a:ext cx="6653212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67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A52971E-1C23-4BC0-8E8F-161689E083E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4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2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93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41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6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92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02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71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3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5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5/5/2015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64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100000">
              <a:schemeClr val="bg2">
                <a:shade val="30000"/>
                <a:satMod val="2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0" tIns="45706" rIns="91410" bIns="457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10" tIns="45706" rIns="91410" bIns="457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91ECEDBF-9991-4EDC-95D9-6D7C4BF0CBB4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Times New Roman" pitchFamily="16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5/5/2015</a:t>
            </a:fld>
            <a:endParaRPr lang="en-US">
              <a:solidFill>
                <a:prstClr val="white">
                  <a:tint val="75000"/>
                </a:prstClr>
              </a:solidFill>
              <a:latin typeface="Times New Roman" pitchFamily="1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>
                  <a:tint val="75000"/>
                </a:prstClr>
              </a:solidFill>
              <a:latin typeface="Times New Roman" pitchFamily="1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10" tIns="45706" rIns="91410" bIns="4570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EEC38C21-D548-4B97-B10A-7B2ABD2557C7}" type="slidenum">
              <a:rPr lang="en-US" smtClean="0">
                <a:solidFill>
                  <a:prstClr val="white">
                    <a:tint val="75000"/>
                  </a:prstClr>
                </a:solidFill>
                <a:latin typeface="Times New Roman" pitchFamily="16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Times New 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998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11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3" indent="-342793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defTabSz="91411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46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02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60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18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76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34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91" indent="-228529" algn="l" defTabSz="9141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191779"/>
              </p:ext>
            </p:extLst>
          </p:nvPr>
        </p:nvGraphicFramePr>
        <p:xfrm>
          <a:off x="152399" y="152400"/>
          <a:ext cx="8763001" cy="6629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801"/>
                <a:gridCol w="3657600"/>
                <a:gridCol w="3657600"/>
              </a:tblGrid>
              <a:tr h="325752"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Pirfenidone</a:t>
                      </a:r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(ESBRIET)</a:t>
                      </a:r>
                      <a:r>
                        <a:rPr lang="en-US" sz="2000" b="1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Nintedanib</a:t>
                      </a:r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(OFEV)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395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40-80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≥ 40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395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FVC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50-90%</a:t>
                      </a:r>
                      <a:r>
                        <a:rPr lang="en-US" sz="2000" b="1" u="none" strike="noStrike" baseline="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≥ 50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% 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395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FEV1/FVC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≥ 80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% 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en-US" sz="2000" b="1" i="0" u="none" strike="noStrike" baseline="0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airflow obstruction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395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solidFill>
                            <a:schemeClr val="tx1"/>
                          </a:solidFill>
                          <a:effectLst/>
                        </a:rPr>
                        <a:t>DLCO</a:t>
                      </a:r>
                      <a:endParaRPr lang="en-US" sz="20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30-90% 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30-79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%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9466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Other</a:t>
                      </a:r>
                      <a:r>
                        <a:rPr lang="en-US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lung conditions?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baseline="0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Fibrosis &gt; e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mphysema</a:t>
                      </a:r>
                      <a:r>
                        <a:rPr lang="en-US" sz="2000" b="1" i="0" u="none" strike="noStrike" baseline="0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on HRCT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NO pulmonary </a:t>
                      </a:r>
                      <a:r>
                        <a:rPr lang="en-US" sz="20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htn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Fibrosis &gt; e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mphysema</a:t>
                      </a:r>
                      <a:r>
                        <a:rPr lang="en-US" sz="2000" b="1" i="0" u="none" strike="noStrike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 on HRCT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NO pulmonary </a:t>
                      </a:r>
                      <a:r>
                        <a:rPr lang="en-US" sz="20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htn</a:t>
                      </a:r>
                      <a:endParaRPr lang="en-US" sz="2000" b="1" i="0" u="none" strike="noStrike" dirty="0">
                        <a:solidFill>
                          <a:srgbClr val="FFFF00"/>
                        </a:solidFill>
                        <a:effectLst/>
                        <a:latin typeface="+mn-lt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632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Time from diagnosis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6-48 </a:t>
                      </a: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months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Within 5 </a:t>
                      </a: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years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  <a:tr h="314249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Key </a:t>
                      </a:r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contra-</a:t>
                      </a:r>
                    </a:p>
                    <a:p>
                      <a:pPr algn="l" fontAlgn="b"/>
                      <a:r>
                        <a:rPr lang="en-US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Indications</a:t>
                      </a: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11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Past 6 </a:t>
                      </a:r>
                      <a:r>
                        <a:rPr lang="en-US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mths</a:t>
                      </a: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MI,</a:t>
                      </a: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unstable angina, CHF admission</a:t>
                      </a:r>
                    </a:p>
                    <a:p>
                      <a:pPr marL="342900" marR="0" indent="-342900" algn="l" defTabSz="91411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Past 6 </a:t>
                      </a:r>
                      <a:r>
                        <a:rPr lang="en-US" sz="2000" u="none" strike="noStrik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mths</a:t>
                      </a: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: Asthma or COPD exacerbation admission</a:t>
                      </a:r>
                      <a:endParaRPr lang="en-US" sz="2000" u="none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Deteriorating lung &amp; heart disease  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none" strike="noStrike" baseline="0" dirty="0" err="1" smtClean="0">
                          <a:solidFill>
                            <a:srgbClr val="FFFF00"/>
                          </a:solidFill>
                          <a:effectLst/>
                        </a:rPr>
                        <a:t>Bili</a:t>
                      </a:r>
                      <a:r>
                        <a:rPr lang="en-US" sz="2000" b="1" u="none" strike="noStrike" baseline="0" dirty="0" smtClean="0">
                          <a:solidFill>
                            <a:srgbClr val="FFFF00"/>
                          </a:solidFill>
                          <a:effectLst/>
                        </a:rPr>
                        <a:t> &gt; ULN, AST or ALT &gt; 3x ULN / cirrhosis / active ETOH</a:t>
                      </a:r>
                      <a:endParaRPr lang="en-US" sz="2000" b="1" u="none" strike="noStrike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Pregnancy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endParaRPr lang="en-US" sz="2000" u="none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98" marR="5398" marT="539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MI w/in</a:t>
                      </a: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past 6 </a:t>
                      </a:r>
                      <a:r>
                        <a:rPr lang="en-US" sz="2000" u="none" strike="noStrik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mth</a:t>
                      </a:r>
                      <a:r>
                        <a:rPr lang="en-US" sz="2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, unstable angina in past </a:t>
                      </a:r>
                      <a:r>
                        <a:rPr lang="en-US" sz="2000" u="none" strike="noStrike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mth</a:t>
                      </a:r>
                      <a:endParaRPr lang="en-US" sz="2000" u="none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none" strike="noStrike" baseline="0" dirty="0" err="1" smtClean="0">
                          <a:solidFill>
                            <a:srgbClr val="FFFF00"/>
                          </a:solidFill>
                          <a:effectLst/>
                        </a:rPr>
                        <a:t>Bili</a:t>
                      </a:r>
                      <a:r>
                        <a:rPr lang="en-US" sz="2000" b="1" u="none" strike="noStrike" baseline="0" dirty="0" smtClean="0">
                          <a:solidFill>
                            <a:srgbClr val="FFFF00"/>
                          </a:solidFill>
                          <a:effectLst/>
                        </a:rPr>
                        <a:t>, AST or ALT &gt;1.5 ULN / cirrhosis / active ETOH</a:t>
                      </a:r>
                      <a:endParaRPr lang="en-US" sz="2000" b="1" u="none" strike="noStrike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F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ull </a:t>
                      </a:r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dose </a:t>
                      </a:r>
                      <a:r>
                        <a:rPr lang="en-US" sz="2000" b="1" u="none" strike="noStrike" dirty="0" err="1" smtClean="0">
                          <a:solidFill>
                            <a:srgbClr val="FFFF00"/>
                          </a:solidFill>
                          <a:effectLst/>
                        </a:rPr>
                        <a:t>anticoag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0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or </a:t>
                      </a:r>
                      <a:r>
                        <a:rPr lang="en-US" sz="2000" b="1" u="none" strike="noStrike" dirty="0" err="1" smtClean="0">
                          <a:solidFill>
                            <a:srgbClr val="FFFF00"/>
                          </a:solidFill>
                          <a:effectLst/>
                        </a:rPr>
                        <a:t>antiplt</a:t>
                      </a: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 agents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Bleeding</a:t>
                      </a:r>
                      <a:r>
                        <a:rPr lang="en-US" sz="2000" b="1" u="none" strike="noStrike" baseline="0" dirty="0" smtClean="0">
                          <a:solidFill>
                            <a:srgbClr val="FFFF00"/>
                          </a:solidFill>
                          <a:effectLst/>
                        </a:rPr>
                        <a:t> diathesis</a:t>
                      </a:r>
                      <a:endParaRPr lang="en-US" sz="2000" b="1" u="none" strike="noStrike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Surgery or bleeding</a:t>
                      </a:r>
                      <a:r>
                        <a:rPr lang="en-US" sz="2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within past 3 months</a:t>
                      </a:r>
                    </a:p>
                    <a:p>
                      <a:pPr marL="342900" indent="-34290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Pregnancy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5398" marR="5398" marT="5399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5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143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KT</dc:creator>
  <cp:lastModifiedBy>KT</cp:lastModifiedBy>
  <cp:revision>5</cp:revision>
  <dcterms:created xsi:type="dcterms:W3CDTF">2015-05-06T01:11:44Z</dcterms:created>
  <dcterms:modified xsi:type="dcterms:W3CDTF">2015-05-06T02:18:21Z</dcterms:modified>
</cp:coreProperties>
</file>