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57" r:id="rId4"/>
    <p:sldId id="259" r:id="rId5"/>
    <p:sldId id="260" r:id="rId6"/>
    <p:sldId id="272" r:id="rId7"/>
    <p:sldId id="273" r:id="rId8"/>
    <p:sldId id="261" r:id="rId9"/>
    <p:sldId id="264" r:id="rId10"/>
    <p:sldId id="262" r:id="rId11"/>
    <p:sldId id="263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5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5755A1-D40A-45DE-839F-AFA91D4C2EF2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0D549B-FECD-4AA4-9662-38896B78C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275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D549B-FECD-4AA4-9662-38896B78C48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441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DFE51-534C-4D11-A1A7-5C0BC5FACBB8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AC5DB-6337-4CDC-90A3-53A547E74C3E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B5892-F5AC-4AC9-AC8B-10F4D8C664DA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F2C3E-C4F8-4CFC-8B6C-AFA0723644A5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8E38D-989D-44A2-96E7-519D583B5E53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22F8-FA6B-4E62-A9FE-B285C604C2DA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F0694-939D-4151-AC78-233A5D664FD8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36C91-541F-46CE-8F80-7EA2E963E0EF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8588-2DA9-4BBB-B5B7-2F88F8676B0F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80A76-F80A-47A3-B2A2-41CC3BB1F3BA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4CE1-2FB9-4CCF-969B-E45F26477261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536A-9FBA-4E73-8ABF-01E47143784E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7160-9ACA-4214-9FE7-B7654D9F6FCF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A7BDC-3A4B-4E9D-ABF7-B91A229930DB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5692F-6030-456A-86A5-6FB97856D792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96B42-5ED7-4F6B-B24A-1B4B81CA4D79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ED5C5-84B3-4854-81F1-5D7DB044ED9C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8270AEE-E0CC-40B0-8B2E-20E0D7478ADE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mt.org/article/S1083-8791(18)31691-4/fulltext#title-footnote-tb2fn3" TargetMode="External"/><Relationship Id="rId2" Type="http://schemas.openxmlformats.org/officeDocument/2006/relationships/hyperlink" Target="https://www.bbmt.org/article/S1083-8791(18)31691-4/fulltext#title-footnote-tb2fn2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iencedirect.com/science/article/pii/S1083879118316914#tb6fn2" TargetMode="External"/><Relationship Id="rId2" Type="http://schemas.openxmlformats.org/officeDocument/2006/relationships/hyperlink" Target="https://www.sciencedirect.com/science/article/pii/S1083879118316914#tb6fn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ciencedirect.com/science/article/pii/S1083879118316914#tb6fn4" TargetMode="External"/><Relationship Id="rId4" Type="http://schemas.openxmlformats.org/officeDocument/2006/relationships/hyperlink" Target="https://www.sciencedirect.com/science/article/pii/S1083879118316914#tb6fn3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B2794-F0DB-427F-A136-4BD0E87053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CAR T-Cell Therapy </a:t>
            </a:r>
            <a:br>
              <a:rPr lang="en-US" sz="4800" dirty="0"/>
            </a:br>
            <a:r>
              <a:rPr lang="en-US" sz="4800"/>
              <a:t>MICU Education</a:t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82BFAE-0349-45E7-8E39-89C5350062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Dr. Peres</a:t>
            </a:r>
          </a:p>
          <a:p>
            <a:r>
              <a:rPr lang="en-US" dirty="0"/>
              <a:t>Sarah Szymanski NP-C</a:t>
            </a:r>
          </a:p>
          <a:p>
            <a:r>
              <a:rPr lang="en-US" dirty="0"/>
              <a:t>Catherine Jackman MSN, RN, ACNS-BC</a:t>
            </a:r>
          </a:p>
        </p:txBody>
      </p:sp>
    </p:spTree>
    <p:extLst>
      <p:ext uri="{BB962C8B-B14F-4D97-AF65-F5344CB8AC3E}">
        <p14:creationId xmlns:p14="http://schemas.microsoft.com/office/powerpoint/2010/main" val="3504510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8F8F7-0D9C-4FF2-8595-7FE4E1E57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 T-Cell Therapy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E6F2986-B3A5-463F-8C9E-98E3B15BAF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7067335"/>
              </p:ext>
            </p:extLst>
          </p:nvPr>
        </p:nvGraphicFramePr>
        <p:xfrm>
          <a:off x="1183342" y="1694327"/>
          <a:ext cx="9516080" cy="46404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3216">
                  <a:extLst>
                    <a:ext uri="{9D8B030D-6E8A-4147-A177-3AD203B41FA5}">
                      <a16:colId xmlns:a16="http://schemas.microsoft.com/office/drawing/2014/main" val="1911641533"/>
                    </a:ext>
                  </a:extLst>
                </a:gridCol>
                <a:gridCol w="1903216">
                  <a:extLst>
                    <a:ext uri="{9D8B030D-6E8A-4147-A177-3AD203B41FA5}">
                      <a16:colId xmlns:a16="http://schemas.microsoft.com/office/drawing/2014/main" val="2713029099"/>
                    </a:ext>
                  </a:extLst>
                </a:gridCol>
                <a:gridCol w="1903216">
                  <a:extLst>
                    <a:ext uri="{9D8B030D-6E8A-4147-A177-3AD203B41FA5}">
                      <a16:colId xmlns:a16="http://schemas.microsoft.com/office/drawing/2014/main" val="1192507847"/>
                    </a:ext>
                  </a:extLst>
                </a:gridCol>
                <a:gridCol w="1903216">
                  <a:extLst>
                    <a:ext uri="{9D8B030D-6E8A-4147-A177-3AD203B41FA5}">
                      <a16:colId xmlns:a16="http://schemas.microsoft.com/office/drawing/2014/main" val="2590280575"/>
                    </a:ext>
                  </a:extLst>
                </a:gridCol>
                <a:gridCol w="1903216">
                  <a:extLst>
                    <a:ext uri="{9D8B030D-6E8A-4147-A177-3AD203B41FA5}">
                      <a16:colId xmlns:a16="http://schemas.microsoft.com/office/drawing/2014/main" val="2275110952"/>
                    </a:ext>
                  </a:extLst>
                </a:gridCol>
              </a:tblGrid>
              <a:tr h="467609">
                <a:tc gridSpan="5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900" dirty="0">
                          <a:effectLst/>
                        </a:rPr>
                        <a:t>ASBMT CRS Consensus Grading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7595687"/>
                  </a:ext>
                </a:extLst>
              </a:tr>
              <a:tr h="4678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CRS Parameter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Grade 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Grade 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Grade 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Grade 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 anchor="b"/>
                </a:tc>
                <a:extLst>
                  <a:ext uri="{0D108BD9-81ED-4DB2-BD59-A6C34878D82A}">
                    <a16:rowId xmlns:a16="http://schemas.microsoft.com/office/drawing/2014/main" val="698125877"/>
                  </a:ext>
                </a:extLst>
              </a:tr>
              <a:tr h="4546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Fever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</a:rPr>
                        <a:t>Temperature ≥38°C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</a:rPr>
                        <a:t>Temperature ≥38°C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</a:rPr>
                        <a:t>Temperature ≥38°C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</a:rPr>
                        <a:t>Temperature ≥38°C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899162738"/>
                  </a:ext>
                </a:extLst>
              </a:tr>
              <a:tr h="52307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</a:rPr>
                        <a:t>With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640417639"/>
                  </a:ext>
                </a:extLst>
              </a:tr>
              <a:tr h="6925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Hypotension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</a:rPr>
                        <a:t>None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</a:rPr>
                        <a:t>Not requiring vasopressors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</a:rPr>
                        <a:t>Requiring a vasopressor with or without vasopressin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</a:rPr>
                        <a:t>Requiring multiple vasopressors (excluding vasopressin)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955166674"/>
                  </a:ext>
                </a:extLst>
              </a:tr>
              <a:tr h="52307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And/or</a:t>
                      </a:r>
                      <a:r>
                        <a:rPr lang="en-US" sz="1000" u="sng" baseline="30000" dirty="0">
                          <a:effectLst/>
                          <a:hlinkClick r:id="rId2"/>
                        </a:rPr>
                        <a:t>†</a:t>
                      </a:r>
                      <a:r>
                        <a:rPr lang="en-US" sz="1000" dirty="0">
                          <a:effectLst/>
                        </a:rPr>
                        <a:t>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2147989245"/>
                  </a:ext>
                </a:extLst>
              </a:tr>
              <a:tr h="15117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Hypoxia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</a:rPr>
                        <a:t>None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</a:rPr>
                        <a:t>Requiring low-flow nasal cannula</a:t>
                      </a:r>
                      <a:r>
                        <a:rPr lang="en-US" sz="500" u="sng" baseline="30000" dirty="0">
                          <a:effectLst/>
                          <a:hlinkClick r:id="rId3"/>
                        </a:rPr>
                        <a:t>‡</a:t>
                      </a:r>
                      <a:r>
                        <a:rPr lang="en-US" sz="850" dirty="0">
                          <a:effectLst/>
                        </a:rPr>
                        <a:t>‡ or blow-by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</a:rPr>
                        <a:t>Requiring high-flow nasal cannula</a:t>
                      </a:r>
                      <a:r>
                        <a:rPr lang="en-US" sz="500" u="sng" baseline="30000" dirty="0">
                          <a:effectLst/>
                          <a:hlinkClick r:id="rId3"/>
                        </a:rPr>
                        <a:t>‡</a:t>
                      </a:r>
                      <a:r>
                        <a:rPr lang="en-US" sz="850" dirty="0">
                          <a:effectLst/>
                        </a:rPr>
                        <a:t>‡, facemask, nonrebreather mask, or Venturi mask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</a:rPr>
                        <a:t>Requiring positive pressure (eg, CPAP, BiPAP, intubation and mechanical ventilation)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514477478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904564" y="1237130"/>
            <a:ext cx="5602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Cytokine Release Syndrome grading tool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309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A6E45-4CC5-422C-8C86-15C4751AC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 T-Cell 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562EB-DBE7-47D5-88F7-2196E263D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 CRS grading transferring criteria</a:t>
            </a:r>
            <a:r>
              <a:rPr lang="en-US" dirty="0"/>
              <a:t>: </a:t>
            </a:r>
          </a:p>
          <a:p>
            <a:endParaRPr lang="en-US" dirty="0"/>
          </a:p>
          <a:p>
            <a:r>
              <a:rPr lang="en-US" dirty="0"/>
              <a:t>Patient will remain on P2 until patient reaches grade 2. </a:t>
            </a:r>
          </a:p>
          <a:p>
            <a:r>
              <a:rPr lang="en-US" dirty="0"/>
              <a:t>Grade 1= the patient has spiked a fever of 38 and responded to a fluid bolus.</a:t>
            </a:r>
          </a:p>
          <a:p>
            <a:r>
              <a:rPr lang="en-US" dirty="0"/>
              <a:t>Once patient is not responding to a fluid bolus or has the need for higher oxygen supplementation, patient will be transferred to MICU pod 5 or 6</a:t>
            </a:r>
          </a:p>
          <a:p>
            <a:r>
              <a:rPr lang="en-US" dirty="0"/>
              <a:t>Can give Tocilizumab when patient reaches grade 2, to stop the inflammatory response.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770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9181E-A6B3-4895-A4DE-B4764290D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 T-Cell Therapy: </a:t>
            </a:r>
            <a:r>
              <a:rPr lang="en-US" dirty="0">
                <a:solidFill>
                  <a:schemeClr val="tx1"/>
                </a:solidFill>
              </a:rPr>
              <a:t>Reactions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514E9-FA84-4C10-B606-03321D540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to watch for: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800" dirty="0"/>
              <a:t>CRES: </a:t>
            </a:r>
            <a:r>
              <a:rPr lang="en-US" sz="2800" b="1" dirty="0"/>
              <a:t>CAR</a:t>
            </a:r>
            <a:r>
              <a:rPr lang="en-US" sz="2800" dirty="0"/>
              <a:t>-</a:t>
            </a:r>
            <a:r>
              <a:rPr lang="en-US" sz="2800" b="1" dirty="0"/>
              <a:t>T</a:t>
            </a:r>
            <a:r>
              <a:rPr lang="en-US" sz="2800" dirty="0"/>
              <a:t>-cell-related encephalopathy syndrome</a:t>
            </a:r>
            <a:r>
              <a:rPr lang="en-US" dirty="0"/>
              <a:t>.</a:t>
            </a:r>
          </a:p>
          <a:p>
            <a:r>
              <a:rPr lang="en-US" dirty="0"/>
              <a:t>Onset within eight weeks of infusion of Car T-cells. Can occur alone, with or after CRS.</a:t>
            </a:r>
          </a:p>
          <a:p>
            <a:r>
              <a:rPr lang="en-US" dirty="0"/>
              <a:t>Patients can present with confusion, hallucinations, seizures, delirium, headaches, anxiety, tremor, agitation, aphasia, loss of balance, decreased consciousness and difficulty understanding.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5341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DD433-59B6-49DD-B9EE-4E9276B39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 T-Cell 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C37EEB-676B-4408-B69C-D3D7EEA61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482" y="1114425"/>
            <a:ext cx="9664371" cy="51339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 I__C__E__ (ICE) Grading tool is used to monitor patient for early signs of encephalopathy . RN will assess patient every 4 hours using the ICE grading tool.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021011"/>
              </p:ext>
            </p:extLst>
          </p:nvPr>
        </p:nvGraphicFramePr>
        <p:xfrm>
          <a:off x="833716" y="2176303"/>
          <a:ext cx="10300447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568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73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6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5301">
                <a:tc gridSpan="3">
                  <a:txBody>
                    <a:bodyPr/>
                    <a:lstStyle/>
                    <a:p>
                      <a:r>
                        <a:rPr lang="en-US" dirty="0"/>
                        <a:t>“ICE” Grading</a:t>
                      </a:r>
                      <a:r>
                        <a:rPr lang="en-US" baseline="0" dirty="0"/>
                        <a:t> Tool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176"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Orientation: orientation to year, month, city, hospital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One point for each correct answer.</a:t>
                      </a:r>
                      <a:r>
                        <a:rPr lang="en-US" sz="1400" baseline="0" dirty="0"/>
                        <a:t> </a:t>
                      </a:r>
                    </a:p>
                    <a:p>
                      <a:r>
                        <a:rPr lang="en-US" sz="1400" baseline="0" dirty="0"/>
                        <a:t>Score 0 – 4 points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0601"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Naming: ability to name 3 objects (</a:t>
                      </a:r>
                      <a:r>
                        <a:rPr lang="en-US" sz="1400" dirty="0" err="1">
                          <a:effectLst/>
                        </a:rPr>
                        <a:t>eg</a:t>
                      </a:r>
                      <a:r>
                        <a:rPr lang="en-US" sz="1400" dirty="0">
                          <a:effectLst/>
                        </a:rPr>
                        <a:t>, point to clock, pen, button)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One point for each correct answer.</a:t>
                      </a:r>
                      <a:r>
                        <a:rPr lang="en-US" sz="1400" baseline="0" dirty="0"/>
                        <a:t>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/>
                        <a:t>Score 0 – 4 points</a:t>
                      </a:r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0601"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Following commands: ability to follow simple commands (</a:t>
                      </a:r>
                      <a:r>
                        <a:rPr lang="en-US" sz="1400" dirty="0" err="1">
                          <a:effectLst/>
                        </a:rPr>
                        <a:t>eg</a:t>
                      </a:r>
                      <a:r>
                        <a:rPr lang="en-US" sz="1400" dirty="0">
                          <a:effectLst/>
                        </a:rPr>
                        <a:t>, “Show me 2 fingers” or “Close your eyes and stick out your tongue”):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One point if follows command. </a:t>
                      </a:r>
                    </a:p>
                    <a:p>
                      <a:r>
                        <a:rPr lang="en-US" sz="1400" dirty="0"/>
                        <a:t>Score 0 or1point.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9176"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Writing: ability to write a standard sentence (</a:t>
                      </a:r>
                      <a:r>
                        <a:rPr lang="en-US" sz="1400" dirty="0" err="1">
                          <a:effectLst/>
                        </a:rPr>
                        <a:t>eg</a:t>
                      </a:r>
                      <a:r>
                        <a:rPr lang="en-US" sz="1400" dirty="0">
                          <a:effectLst/>
                        </a:rPr>
                        <a:t>, “Our national bird is the bald eagle”)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One point if able to write sentence. </a:t>
                      </a:r>
                    </a:p>
                    <a:p>
                      <a:r>
                        <a:rPr lang="en-US" sz="1400" dirty="0"/>
                        <a:t>Score 0 or 1point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9176"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Attention: ability to count backwards from 100 by 10.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One point if able to complete task.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Score 0 or 1point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530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                Total 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Right Arrow 5"/>
          <p:cNvSpPr/>
          <p:nvPr/>
        </p:nvSpPr>
        <p:spPr>
          <a:xfrm>
            <a:off x="8457573" y="550335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4501" y="6095058"/>
            <a:ext cx="11681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t"/>
            <a:r>
              <a:rPr lang="en-US" dirty="0"/>
              <a:t>ICE score: Grade1= 7-9,  Grade 2 = 3-6, Grade 3 = 1-2, Grade 4 = 0 or patient is unarousable or unable.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705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A4CDF-2926-4A6F-8107-52F2A7F82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 T-Cell 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01EDD-9679-4AB4-9517-6D9DE121BD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CRES Continued: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Oncology APP’s and moonlighters will be performing ICE and ICANS every four hours.  This will be done alternating two hours from when nursing is doing ICE. </a:t>
            </a:r>
          </a:p>
          <a:p>
            <a:r>
              <a:rPr lang="en-US" dirty="0"/>
              <a:t>ICANS: Again transfer to MICU pod 5 or 6 will occur when patient falls in ICANS grade 2 category.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2702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F695E-25D4-42B9-8F58-0DDB24B9A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2037" y="0"/>
            <a:ext cx="9404723" cy="838754"/>
          </a:xfrm>
        </p:spPr>
        <p:txBody>
          <a:bodyPr/>
          <a:lstStyle/>
          <a:p>
            <a:r>
              <a:rPr lang="en-US" dirty="0"/>
              <a:t>Car T-Cell Therapy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BB87C0D-1BB0-44DB-9C96-159756BB3E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9338175"/>
              </p:ext>
            </p:extLst>
          </p:nvPr>
        </p:nvGraphicFramePr>
        <p:xfrm>
          <a:off x="1559858" y="1172346"/>
          <a:ext cx="6801714" cy="5656083"/>
        </p:xfrm>
        <a:graphic>
          <a:graphicData uri="http://schemas.openxmlformats.org/drawingml/2006/table">
            <a:tbl>
              <a:tblPr/>
              <a:tblGrid>
                <a:gridCol w="1339638">
                  <a:extLst>
                    <a:ext uri="{9D8B030D-6E8A-4147-A177-3AD203B41FA5}">
                      <a16:colId xmlns:a16="http://schemas.microsoft.com/office/drawing/2014/main" val="1743604712"/>
                    </a:ext>
                  </a:extLst>
                </a:gridCol>
                <a:gridCol w="1365519">
                  <a:extLst>
                    <a:ext uri="{9D8B030D-6E8A-4147-A177-3AD203B41FA5}">
                      <a16:colId xmlns:a16="http://schemas.microsoft.com/office/drawing/2014/main" val="4103878075"/>
                    </a:ext>
                  </a:extLst>
                </a:gridCol>
                <a:gridCol w="1365519">
                  <a:extLst>
                    <a:ext uri="{9D8B030D-6E8A-4147-A177-3AD203B41FA5}">
                      <a16:colId xmlns:a16="http://schemas.microsoft.com/office/drawing/2014/main" val="1331305677"/>
                    </a:ext>
                  </a:extLst>
                </a:gridCol>
                <a:gridCol w="1365519">
                  <a:extLst>
                    <a:ext uri="{9D8B030D-6E8A-4147-A177-3AD203B41FA5}">
                      <a16:colId xmlns:a16="http://schemas.microsoft.com/office/drawing/2014/main" val="3130849606"/>
                    </a:ext>
                  </a:extLst>
                </a:gridCol>
                <a:gridCol w="1365519">
                  <a:extLst>
                    <a:ext uri="{9D8B030D-6E8A-4147-A177-3AD203B41FA5}">
                      <a16:colId xmlns:a16="http://schemas.microsoft.com/office/drawing/2014/main" val="1672206422"/>
                    </a:ext>
                  </a:extLst>
                </a:gridCol>
              </a:tblGrid>
              <a:tr h="574530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1" dirty="0">
                          <a:effectLst/>
                        </a:rPr>
                        <a:t>Neurotoxicity Domain</a:t>
                      </a: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1" dirty="0">
                          <a:effectLst/>
                        </a:rPr>
                        <a:t>Grade 1</a:t>
                      </a: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1" dirty="0">
                          <a:effectLst/>
                        </a:rPr>
                        <a:t>Grade 2</a:t>
                      </a: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1" dirty="0">
                          <a:effectLst/>
                        </a:rPr>
                        <a:t>Grade 3</a:t>
                      </a: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1" dirty="0">
                          <a:effectLst/>
                        </a:rPr>
                        <a:t>Grade 4</a:t>
                      </a: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041434"/>
                  </a:ext>
                </a:extLst>
              </a:tr>
              <a:tr h="638483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>
                          <a:effectLst/>
                        </a:rPr>
                        <a:t>ICE score</a:t>
                      </a:r>
                      <a:r>
                        <a:rPr lang="en-US" sz="1000" u="none" strike="noStrike" dirty="0">
                          <a:solidFill>
                            <a:srgbClr val="007398"/>
                          </a:solidFill>
                          <a:effectLst/>
                          <a:hlinkClick r:id="rId2"/>
                        </a:rPr>
                        <a:t>*</a:t>
                      </a:r>
                      <a:endParaRPr lang="en-US" sz="1000" dirty="0">
                        <a:effectLst/>
                      </a:endParaRP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>
                          <a:effectLst/>
                        </a:rPr>
                        <a:t>7-9</a:t>
                      </a: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>
                          <a:effectLst/>
                        </a:rPr>
                        <a:t>3-6</a:t>
                      </a: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>
                          <a:effectLst/>
                        </a:rPr>
                        <a:t>0-2</a:t>
                      </a: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>
                          <a:effectLst/>
                        </a:rPr>
                        <a:t>0 (patient is unarousable and unable to perform ICE)</a:t>
                      </a: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1432050"/>
                  </a:ext>
                </a:extLst>
              </a:tr>
              <a:tr h="953340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>
                          <a:effectLst/>
                        </a:rPr>
                        <a:t>Depressed level of consciousness</a:t>
                      </a:r>
                      <a:r>
                        <a:rPr lang="en-US" sz="1000" u="none" strike="noStrike" baseline="30000" dirty="0">
                          <a:solidFill>
                            <a:srgbClr val="007398"/>
                          </a:solidFill>
                          <a:effectLst/>
                          <a:hlinkClick r:id="rId3"/>
                        </a:rPr>
                        <a:t>†</a:t>
                      </a:r>
                      <a:endParaRPr lang="en-US" sz="1000" dirty="0">
                        <a:effectLst/>
                      </a:endParaRP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>
                          <a:effectLst/>
                        </a:rPr>
                        <a:t>Awakens spontaneously</a:t>
                      </a: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>
                          <a:effectLst/>
                        </a:rPr>
                        <a:t>Awakens to voice</a:t>
                      </a: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>
                          <a:effectLst/>
                        </a:rPr>
                        <a:t>Awakens only to tactile stimulus</a:t>
                      </a: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>
                          <a:effectLst/>
                        </a:rPr>
                        <a:t>Patient is unarousable or requires vigorous or repetitive tactile stimuli to arouse. Stupor or coma</a:t>
                      </a: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4513925"/>
                  </a:ext>
                </a:extLst>
              </a:tr>
              <a:tr h="1268195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>
                          <a:effectLst/>
                        </a:rPr>
                        <a:t>Seizure</a:t>
                      </a: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>
                          <a:effectLst/>
                        </a:rPr>
                        <a:t>N/A</a:t>
                      </a: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>
                          <a:effectLst/>
                        </a:rPr>
                        <a:t>N/A</a:t>
                      </a: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>
                          <a:effectLst/>
                        </a:rPr>
                        <a:t>Any clinical seizure focal or generalized that resolves rapidly or no convulsive seizures on EEG that resolve with intervention</a:t>
                      </a: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>
                          <a:effectLst/>
                        </a:rPr>
                        <a:t>Life-threatening prolonged seizure (&gt;5 min); or Repetitive clinical or electrical seizures without return to baseline in between</a:t>
                      </a: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0656590"/>
                  </a:ext>
                </a:extLst>
              </a:tr>
              <a:tr h="638483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>
                          <a:effectLst/>
                        </a:rPr>
                        <a:t>Motor findings</a:t>
                      </a:r>
                      <a:r>
                        <a:rPr lang="en-US" sz="1000" u="none" strike="noStrike" baseline="30000" dirty="0">
                          <a:solidFill>
                            <a:srgbClr val="007398"/>
                          </a:solidFill>
                          <a:effectLst/>
                          <a:hlinkClick r:id="rId4"/>
                        </a:rPr>
                        <a:t>‡</a:t>
                      </a:r>
                      <a:endParaRPr lang="en-US" sz="1000" dirty="0">
                        <a:effectLst/>
                      </a:endParaRP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>
                          <a:effectLst/>
                        </a:rPr>
                        <a:t>N/A</a:t>
                      </a: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>
                          <a:effectLst/>
                        </a:rPr>
                        <a:t>N/A</a:t>
                      </a: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>
                          <a:effectLst/>
                        </a:rPr>
                        <a:t>N/A</a:t>
                      </a: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>
                          <a:effectLst/>
                        </a:rPr>
                        <a:t>Deep focal motor weakness such as hemiparesis or paraparesis</a:t>
                      </a: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0806329"/>
                  </a:ext>
                </a:extLst>
              </a:tr>
              <a:tr h="1583052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>
                          <a:effectLst/>
                        </a:rPr>
                        <a:t>Elevated ICP/cerebral edema</a:t>
                      </a: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>
                          <a:effectLst/>
                        </a:rPr>
                        <a:t>N/A</a:t>
                      </a: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>
                          <a:effectLst/>
                        </a:rPr>
                        <a:t>N/A</a:t>
                      </a: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>
                          <a:effectLst/>
                        </a:rPr>
                        <a:t>Focal/local edema on neuroimaging</a:t>
                      </a:r>
                      <a:r>
                        <a:rPr lang="en-US" sz="1000" u="none" strike="noStrike" baseline="30000" dirty="0">
                          <a:solidFill>
                            <a:srgbClr val="007398"/>
                          </a:solidFill>
                          <a:effectLst/>
                          <a:hlinkClick r:id="rId5"/>
                        </a:rPr>
                        <a:t>§</a:t>
                      </a:r>
                      <a:endParaRPr lang="en-US" sz="1000" dirty="0">
                        <a:effectLst/>
                      </a:endParaRP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>
                          <a:effectLst/>
                        </a:rPr>
                        <a:t>Diffuse cerebral edema on neuroimaging; Decerebrate or decorticate posturing; or Cranial nerve VI palsy; or Papilledema; or Cushing's triad</a:t>
                      </a:r>
                    </a:p>
                  </a:txBody>
                  <a:tcPr marL="4245" marR="4245" marT="4245" marB="4245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580662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5977" y="725805"/>
            <a:ext cx="3716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ICANs assessment tool for CRES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3863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5CAE6-5FF3-4CCC-9575-0D5260DF1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 T-Cell Therapy: </a:t>
            </a:r>
            <a:r>
              <a:rPr lang="en-US" dirty="0">
                <a:solidFill>
                  <a:schemeClr val="tx1"/>
                </a:solidFill>
              </a:rPr>
              <a:t>Reactions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DE2B3-57A4-4D99-98DA-D2C2D071B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TLS: Tumor Lysis Syndrome:</a:t>
            </a:r>
          </a:p>
          <a:p>
            <a:r>
              <a:rPr lang="en-US" dirty="0"/>
              <a:t>Correlates directly with patient’s tumor burden.</a:t>
            </a:r>
          </a:p>
          <a:p>
            <a:r>
              <a:rPr lang="en-US" dirty="0"/>
              <a:t>Patients can present with hyperuricemia, hyperkalemia, hyperphosphatemia and hypocalcemia.</a:t>
            </a:r>
          </a:p>
          <a:p>
            <a:r>
              <a:rPr lang="en-US" dirty="0"/>
              <a:t>Monitor with daily labs, electrolytes.</a:t>
            </a:r>
          </a:p>
          <a:p>
            <a:r>
              <a:rPr lang="en-US" dirty="0"/>
              <a:t>Treatment: allopurinol, hydration and </a:t>
            </a:r>
            <a:r>
              <a:rPr lang="en-US" dirty="0" err="1"/>
              <a:t>rasburicase</a:t>
            </a:r>
            <a:r>
              <a:rPr lang="en-US" dirty="0"/>
              <a:t> (binds uric acid).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8789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6529E-B6FF-4A93-BDB0-894D5BCE4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 T-Cell 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2E376-1331-4B7B-99EC-A1D24F201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2081198"/>
            <a:ext cx="8946541" cy="41954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Discharge Criteria:</a:t>
            </a:r>
          </a:p>
          <a:p>
            <a:r>
              <a:rPr lang="en-US" dirty="0"/>
              <a:t>Average discharge is from 7-14 days of admission.</a:t>
            </a:r>
          </a:p>
          <a:p>
            <a:r>
              <a:rPr lang="en-US" dirty="0"/>
              <a:t>Based on patient’s hospital course.</a:t>
            </a:r>
          </a:p>
          <a:p>
            <a:r>
              <a:rPr lang="en-US" dirty="0"/>
              <a:t>Due to T-cell involvement absolute neutrophil count can be low for months.</a:t>
            </a:r>
          </a:p>
          <a:p>
            <a:r>
              <a:rPr lang="en-US" dirty="0"/>
              <a:t>If neutropenic at discharge, will need to follow neutropenic precautions. </a:t>
            </a:r>
          </a:p>
          <a:p>
            <a:r>
              <a:rPr lang="en-US" dirty="0"/>
              <a:t>Patient will be asked to have blood pressure machine at home and check BP twice daily and notify BMT team if systolic BP below 90.</a:t>
            </a:r>
          </a:p>
          <a:p>
            <a:r>
              <a:rPr lang="en-US" dirty="0"/>
              <a:t>Patient will be provided with pulse ox and will need to check twice daily if drops below 92% must notify BMT team.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443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A25AC-1429-44C0-B2F9-9BFC25582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 T-Cell 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67974-FA70-48F7-B301-3016FBED5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Discharge criteria:</a:t>
            </a:r>
          </a:p>
          <a:p>
            <a:r>
              <a:rPr lang="en-US" dirty="0"/>
              <a:t>Patient will be asked to check temperature twice daily if at or above 38 Celsius must notify BMT Team.</a:t>
            </a:r>
          </a:p>
          <a:p>
            <a:r>
              <a:rPr lang="en-US" dirty="0"/>
              <a:t>Patient will be advised no driving for 8 weeks from infusion day.</a:t>
            </a:r>
          </a:p>
          <a:p>
            <a:r>
              <a:rPr lang="en-US" dirty="0"/>
              <a:t>If for any reason patient goes to another provider, </a:t>
            </a:r>
            <a:r>
              <a:rPr lang="en-US" b="1" dirty="0"/>
              <a:t>no steroids</a:t>
            </a:r>
            <a:r>
              <a:rPr lang="en-US" dirty="0"/>
              <a:t>.</a:t>
            </a:r>
          </a:p>
          <a:p>
            <a:r>
              <a:rPr lang="en-US" dirty="0"/>
              <a:t>Patient’s will follow up in the BMT clinic 2-3 times per week.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906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4AC70-DBC0-4785-95B7-CD61AD585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 T-Cell 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C3446-782E-405E-AFE7-A22C763ED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894" y="1317812"/>
            <a:ext cx="9260959" cy="493058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How does it work?</a:t>
            </a:r>
          </a:p>
          <a:p>
            <a:r>
              <a:rPr lang="en-US" b="1" dirty="0"/>
              <a:t>This treatment uses </a:t>
            </a:r>
            <a:r>
              <a:rPr lang="en-US" dirty="0"/>
              <a:t>genetically modified T cell immunotherapy.</a:t>
            </a:r>
          </a:p>
          <a:p>
            <a:r>
              <a:rPr lang="en-US" dirty="0"/>
              <a:t>Patient’s T cells are apheresed (collected) and sent to a lab where they are genetically modified. T cells are  encoded with the virus Chimeric antigen receptor (CAR). The modified CAR T cells are replicated and harvested. The cells are then infused back to the patient and the virus attacks the cancer cells. </a:t>
            </a:r>
          </a:p>
          <a:p>
            <a:r>
              <a:rPr lang="en-US" dirty="0"/>
              <a:t>The CAR enables the T cell to recognize and kill the cell through the recognition of CD19, a protein expressed on the surface of the leukemic or lymphoma cell.</a:t>
            </a:r>
          </a:p>
          <a:p>
            <a:r>
              <a:rPr lang="en-US" dirty="0"/>
              <a:t>The CAR T cells continue to replicate in the body and fight the cancer cells. For many patients CAR T has produced complete remission.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072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D376E-5F02-4D7B-AB56-5B92A41CD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 T-Cell 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8A2E4-5402-49A4-9B11-065D24F643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Who is the treatment for:</a:t>
            </a:r>
          </a:p>
          <a:p>
            <a:endParaRPr lang="en-US" dirty="0"/>
          </a:p>
          <a:p>
            <a:r>
              <a:rPr lang="en-US" dirty="0"/>
              <a:t>Patients up to 25 years of age with B-cell precursor acute lymphoblastic leukemia (ALL) that is refractory or in second or later relapse.</a:t>
            </a:r>
          </a:p>
          <a:p>
            <a:r>
              <a:rPr lang="en-US" dirty="0"/>
              <a:t>Diffuse Large B Cell Lymphoma (DLBCL) in adults with refractory or relapsed DLBCL.</a:t>
            </a:r>
          </a:p>
          <a:p>
            <a:endParaRPr lang="en-US" b="1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820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423D9-8E14-487D-85D1-67641C336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 T-Cell Therapy</a:t>
            </a:r>
            <a:br>
              <a:rPr lang="en-US" dirty="0"/>
            </a:br>
            <a:br>
              <a:rPr lang="en-US" sz="2400" dirty="0"/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3EEBB-DC87-424A-A8FF-F9F076527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371600"/>
            <a:ext cx="8946541" cy="53429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is the process for the patient?</a:t>
            </a:r>
          </a:p>
          <a:p>
            <a:r>
              <a:rPr lang="en-US" dirty="0"/>
              <a:t>Evaluation for baseline by Neurology.</a:t>
            </a:r>
          </a:p>
          <a:p>
            <a:r>
              <a:rPr lang="en-US" dirty="0"/>
              <a:t>Process takes 28 days from collection to receiving the CAR T cells.</a:t>
            </a:r>
          </a:p>
          <a:p>
            <a:r>
              <a:rPr lang="en-US" dirty="0"/>
              <a:t>Day -28 collection of T cells (apheresis).</a:t>
            </a:r>
          </a:p>
          <a:p>
            <a:r>
              <a:rPr lang="en-US" dirty="0"/>
              <a:t>Day -10 clinic appointment by Bone Marrow Transplant provider to determine if eligible </a:t>
            </a:r>
          </a:p>
          <a:p>
            <a:pPr marL="0" indent="0">
              <a:buNone/>
            </a:pPr>
            <a:r>
              <a:rPr lang="en-US" dirty="0"/>
              <a:t>      ( CXR, labs, EKG, Nasal swab).</a:t>
            </a:r>
          </a:p>
          <a:p>
            <a:r>
              <a:rPr lang="en-US" dirty="0"/>
              <a:t>Email sent for bed request for P2 and MICU admit date.</a:t>
            </a:r>
          </a:p>
          <a:p>
            <a:r>
              <a:rPr lang="en-US" dirty="0"/>
              <a:t>Day -6 outpatient chemotherapy for acute lymphoblastic leukemia</a:t>
            </a:r>
          </a:p>
          <a:p>
            <a:r>
              <a:rPr lang="en-US" dirty="0"/>
              <a:t>Day -5 outpatient chemotherapy Diffuse Large B Cell Lymphoma </a:t>
            </a:r>
          </a:p>
          <a:p>
            <a:r>
              <a:rPr lang="en-US" dirty="0"/>
              <a:t>Day 0 receives infusion of CAR T cells in BMT clinic on K13. Baseline neuro checks every 2 hours by nursing staff. Patient stay 6-8 hours.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68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1A167-2026-4285-A48A-5E62324CB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 T-Cell 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B8154-BCD5-4892-8F48-92DE5F19E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Process of patient continued.</a:t>
            </a:r>
          </a:p>
          <a:p>
            <a:endParaRPr lang="en-US" dirty="0"/>
          </a:p>
          <a:p>
            <a:r>
              <a:rPr lang="en-US" dirty="0"/>
              <a:t>Day +1 Patient seen in BMT clinic for vitals, labs, IV fluids, neurochecks, and close assessment for complications.  Patient stay 6-8 hours.</a:t>
            </a:r>
          </a:p>
          <a:p>
            <a:r>
              <a:rPr lang="en-US" dirty="0"/>
              <a:t>Day +2 Patient seen in BMT clinic for vitals, labs, IV fluids, </a:t>
            </a:r>
            <a:r>
              <a:rPr lang="en-US" dirty="0" err="1"/>
              <a:t>neurochecks</a:t>
            </a:r>
            <a:r>
              <a:rPr lang="en-US" dirty="0"/>
              <a:t>, and close assessment for complications. Patient stay 6-8 hours.</a:t>
            </a:r>
          </a:p>
          <a:p>
            <a:r>
              <a:rPr lang="en-US" dirty="0"/>
              <a:t>Day +3 Admit patient to P2 at 0800.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468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 T-Cell Therapy:  </a:t>
            </a:r>
            <a:r>
              <a:rPr lang="en-US" dirty="0">
                <a:solidFill>
                  <a:schemeClr val="tx1"/>
                </a:solidFill>
              </a:rPr>
              <a:t>Reactions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patient is admitted the 3rd day after infusion with the CAR T cells. This is when patients are most likely to develop reactions to the CAR T.</a:t>
            </a:r>
          </a:p>
          <a:p>
            <a:pPr marL="0" indent="0">
              <a:buNone/>
            </a:pPr>
            <a:r>
              <a:rPr lang="en-US" dirty="0"/>
              <a:t>All patients will have some level of a reaction to the CAR T.</a:t>
            </a:r>
          </a:p>
          <a:p>
            <a:pPr marL="0" indent="0">
              <a:buNone/>
            </a:pPr>
            <a:r>
              <a:rPr lang="en-US" dirty="0"/>
              <a:t>The most common reactions:</a:t>
            </a:r>
          </a:p>
          <a:p>
            <a:r>
              <a:rPr lang="en-US" dirty="0"/>
              <a:t>CRS: Cytokine Release Syndrome</a:t>
            </a:r>
          </a:p>
          <a:p>
            <a:r>
              <a:rPr lang="en-US" dirty="0"/>
              <a:t>CRES: </a:t>
            </a:r>
            <a:r>
              <a:rPr lang="en-US" b="1" dirty="0"/>
              <a:t>CAR</a:t>
            </a:r>
            <a:r>
              <a:rPr lang="en-US" dirty="0"/>
              <a:t>-</a:t>
            </a:r>
            <a:r>
              <a:rPr lang="en-US" b="1" dirty="0"/>
              <a:t>T</a:t>
            </a:r>
            <a:r>
              <a:rPr lang="en-US" dirty="0"/>
              <a:t>-cell-related encephalopathy syndrome.</a:t>
            </a:r>
          </a:p>
          <a:p>
            <a:r>
              <a:rPr lang="en-US" dirty="0"/>
              <a:t>TLS: Tumor Lysis Syndrome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assessment of the severity of the reaction will determine transfer to the MICU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943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 T-Cell Therapy: </a:t>
            </a:r>
            <a:r>
              <a:rPr lang="en-US" dirty="0">
                <a:solidFill>
                  <a:schemeClr val="tx1"/>
                </a:solidFill>
              </a:rPr>
              <a:t>Reactions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development of CRS, CRES and TLS are all related to the immune response doing its job.</a:t>
            </a:r>
          </a:p>
          <a:p>
            <a:r>
              <a:rPr lang="en-US" dirty="0"/>
              <a:t>In general the greater amount of disease burden equates with severity of reactions</a:t>
            </a:r>
          </a:p>
          <a:p>
            <a:r>
              <a:rPr lang="en-US" dirty="0"/>
              <a:t>Supportive management is important during the reactions. </a:t>
            </a:r>
          </a:p>
          <a:p>
            <a:r>
              <a:rPr lang="en-US" dirty="0"/>
              <a:t>Research has shown that most are short lived and reversible.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87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9D4F9-198D-49EE-8895-BC39359DF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 T-Cell Therapy: </a:t>
            </a:r>
            <a:r>
              <a:rPr lang="en-US" dirty="0">
                <a:solidFill>
                  <a:schemeClr val="tx1"/>
                </a:solidFill>
              </a:rPr>
              <a:t>Reactions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C5517-59F7-4B41-B700-79C48BB76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1594" y="1748118"/>
            <a:ext cx="8946541" cy="419548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What to watch for: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800" dirty="0"/>
              <a:t>CRS: Cytokine Release Syndrome: </a:t>
            </a:r>
          </a:p>
          <a:p>
            <a:endParaRPr lang="en-US" dirty="0"/>
          </a:p>
          <a:p>
            <a:r>
              <a:rPr lang="en-US" dirty="0"/>
              <a:t>Onset from 1-22 days after Car T-cell infusion. </a:t>
            </a:r>
          </a:p>
          <a:p>
            <a:r>
              <a:rPr lang="en-US" dirty="0"/>
              <a:t>Patients can present with high fevers, capillary leak with pulmonary edema and hypoxia, hypotension, sever nausea/vomiting, severe diarrhea and coagulopathies. </a:t>
            </a:r>
          </a:p>
          <a:p>
            <a:r>
              <a:rPr lang="en-US" dirty="0"/>
              <a:t>Treatments : Tylenol, oxygen, IV fluids, vasopressors, tocilizumab, anti emetics, anti diarrheal and blood product support. </a:t>
            </a:r>
          </a:p>
          <a:p>
            <a:r>
              <a:rPr lang="en-US" b="1" dirty="0">
                <a:solidFill>
                  <a:srgbClr val="FFFF00"/>
                </a:solidFill>
              </a:rPr>
              <a:t>NO STEROIDS</a:t>
            </a:r>
            <a:r>
              <a:rPr lang="en-US" sz="1800" b="1" dirty="0">
                <a:solidFill>
                  <a:srgbClr val="FFFF00"/>
                </a:solidFill>
              </a:rPr>
              <a:t>   </a:t>
            </a:r>
            <a:r>
              <a:rPr lang="en-US" sz="1800" dirty="0"/>
              <a:t>(steroids will destroy the CAR T cells)</a:t>
            </a:r>
          </a:p>
          <a:p>
            <a:r>
              <a:rPr lang="en-US" sz="1800" b="1" dirty="0">
                <a:solidFill>
                  <a:srgbClr val="FFFF00"/>
                </a:solidFill>
              </a:rPr>
              <a:t>No Anti-inflammatory </a:t>
            </a:r>
            <a:r>
              <a:rPr lang="en-US" sz="1800" dirty="0"/>
              <a:t>drugs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5499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67BEA-15D4-4FC6-BD20-4834D4CD9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33182"/>
          </a:xfrm>
        </p:spPr>
        <p:txBody>
          <a:bodyPr/>
          <a:lstStyle/>
          <a:p>
            <a:r>
              <a:rPr lang="en-US" dirty="0"/>
              <a:t>Car T-Cell Therapy: </a:t>
            </a:r>
            <a:r>
              <a:rPr lang="en-US" dirty="0">
                <a:solidFill>
                  <a:schemeClr val="tx1"/>
                </a:solidFill>
              </a:rPr>
              <a:t>Tocilizumab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2261A-9536-4CA9-89C8-5BED0CF2B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2330" y="1314450"/>
            <a:ext cx="9583270" cy="49339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 </a:t>
            </a:r>
            <a:endParaRPr lang="en-US" dirty="0"/>
          </a:p>
          <a:p>
            <a:r>
              <a:rPr lang="en-US" dirty="0"/>
              <a:t>Tocilizumab is an Interleukin-6 receptor antagonist. </a:t>
            </a:r>
            <a:r>
              <a:rPr lang="en-US" strike="sngStrike" dirty="0"/>
              <a:t> </a:t>
            </a:r>
            <a:endParaRPr lang="en-US" dirty="0"/>
          </a:p>
          <a:p>
            <a:pPr lvl="1"/>
            <a:r>
              <a:rPr lang="en-US" dirty="0"/>
              <a:t>An antibody against the interleukin-6 receptor (IL-6R). </a:t>
            </a:r>
          </a:p>
          <a:p>
            <a:pPr lvl="1"/>
            <a:r>
              <a:rPr lang="en-US" dirty="0"/>
              <a:t>Interleukin 6 (IL-6) is a cytokine that plays an important role in immune response. Implicated in the pathogenesis of many diseases, such as autoimmune diseases, multiple myeloma and prostate cancer.</a:t>
            </a:r>
          </a:p>
          <a:p>
            <a:r>
              <a:rPr lang="en-US" dirty="0"/>
              <a:t>Tocilizumab binds with interleukin-6 receptors, hindering IL-6 from exerting its pro-inflammatory effects.</a:t>
            </a:r>
          </a:p>
          <a:p>
            <a:r>
              <a:rPr lang="en-US" dirty="0"/>
              <a:t>Dose:  8 mg/kg IV given over 60 minutes. Can give every 6 hours </a:t>
            </a:r>
          </a:p>
          <a:p>
            <a:pPr lvl="1"/>
            <a:r>
              <a:rPr lang="en-US" dirty="0"/>
              <a:t> Up to 3 doses in 24 hour period.</a:t>
            </a:r>
          </a:p>
          <a:p>
            <a:r>
              <a:rPr lang="en-US" dirty="0"/>
              <a:t>Side effects: Upper respiratory infection, headaches, </a:t>
            </a:r>
            <a:r>
              <a:rPr lang="en-US" dirty="0" err="1"/>
              <a:t>nasopharyngitis</a:t>
            </a:r>
            <a:r>
              <a:rPr lang="en-US" dirty="0"/>
              <a:t>.</a:t>
            </a:r>
            <a:endParaRPr lang="en-US" strike="sngStrike" dirty="0"/>
          </a:p>
          <a:p>
            <a:r>
              <a:rPr lang="en-US" dirty="0"/>
              <a:t>Pharmacy to confirm 2 doses available for each Car T patient.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2725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1853</TotalTime>
  <Words>1681</Words>
  <Application>Microsoft Office PowerPoint</Application>
  <PresentationFormat>Widescreen</PresentationFormat>
  <Paragraphs>204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Times New Roman</vt:lpstr>
      <vt:lpstr>Wingdings 3</vt:lpstr>
      <vt:lpstr>Ion</vt:lpstr>
      <vt:lpstr>CAR T-Cell Therapy  MICU Education </vt:lpstr>
      <vt:lpstr>CAR T-Cell Therapy</vt:lpstr>
      <vt:lpstr>CAR T-Cell Therapy</vt:lpstr>
      <vt:lpstr>CAR T-Cell Therapy  </vt:lpstr>
      <vt:lpstr>Car T-Cell Therapy</vt:lpstr>
      <vt:lpstr>Car T-Cell Therapy:  Reactions</vt:lpstr>
      <vt:lpstr>Car T-Cell Therapy: Reactions</vt:lpstr>
      <vt:lpstr>Car T-Cell Therapy: Reactions</vt:lpstr>
      <vt:lpstr>Car T-Cell Therapy: Tocilizumab</vt:lpstr>
      <vt:lpstr>Car T-Cell Therapy</vt:lpstr>
      <vt:lpstr>Car T-Cell Therapy</vt:lpstr>
      <vt:lpstr>Car T-Cell Therapy: Reactions</vt:lpstr>
      <vt:lpstr>Car T-Cell Therapy</vt:lpstr>
      <vt:lpstr>Car T-Cell Therapy</vt:lpstr>
      <vt:lpstr>Car T-Cell Therapy</vt:lpstr>
      <vt:lpstr>Car T-Cell Therapy: Reactions</vt:lpstr>
      <vt:lpstr>Car T-Cell Therapy</vt:lpstr>
      <vt:lpstr>Car T-Cell Therapy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 T-Cell Therapy  Nursing Education</dc:title>
  <dc:creator>Szymanski, Sarah A.</dc:creator>
  <cp:lastModifiedBy>Swiderek, Jennifer</cp:lastModifiedBy>
  <cp:revision>39</cp:revision>
  <dcterms:created xsi:type="dcterms:W3CDTF">2019-02-14T19:07:08Z</dcterms:created>
  <dcterms:modified xsi:type="dcterms:W3CDTF">2019-02-27T16:26:00Z</dcterms:modified>
</cp:coreProperties>
</file>