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62" r:id="rId2"/>
    <p:sldId id="280" r:id="rId3"/>
    <p:sldId id="264" r:id="rId4"/>
    <p:sldId id="265" r:id="rId5"/>
    <p:sldId id="279" r:id="rId6"/>
    <p:sldId id="263" r:id="rId7"/>
    <p:sldId id="272" r:id="rId8"/>
    <p:sldId id="274" r:id="rId9"/>
    <p:sldId id="271" r:id="rId10"/>
    <p:sldId id="273" r:id="rId11"/>
    <p:sldId id="275" r:id="rId12"/>
    <p:sldId id="278" r:id="rId13"/>
    <p:sldId id="27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8D1698FF-BE62-49F0-86FC-FEC80E7FBAAE}" type="datetimeFigureOut">
              <a:rPr lang="en-US" smtClean="0"/>
              <a:t>6/28/2019</a:t>
            </a:fld>
            <a:endParaRPr lang="en-US"/>
          </a:p>
        </p:txBody>
      </p:sp>
      <p:sp>
        <p:nvSpPr>
          <p:cNvPr id="5" name="Footer Placeholder 4"/>
          <p:cNvSpPr>
            <a:spLocks noGrp="1"/>
          </p:cNvSpPr>
          <p:nvPr>
            <p:ph type="ftr" sz="quarter" idx="11"/>
          </p:nvPr>
        </p:nvSpPr>
        <p:spPr>
          <a:xfrm>
            <a:off x="1876424" y="5410201"/>
            <a:ext cx="5124886" cy="365125"/>
          </a:xfrm>
        </p:spPr>
        <p:txBody>
          <a:bodyPr/>
          <a:lstStyle/>
          <a:p>
            <a:endParaRPr lang="en-US"/>
          </a:p>
        </p:txBody>
      </p:sp>
      <p:sp>
        <p:nvSpPr>
          <p:cNvPr id="6" name="Slide Number Placeholder 5"/>
          <p:cNvSpPr>
            <a:spLocks noGrp="1"/>
          </p:cNvSpPr>
          <p:nvPr>
            <p:ph type="sldNum" sz="quarter" idx="12"/>
          </p:nvPr>
        </p:nvSpPr>
        <p:spPr>
          <a:xfrm>
            <a:off x="9896911" y="5410199"/>
            <a:ext cx="771089" cy="365125"/>
          </a:xfrm>
        </p:spPr>
        <p:txBody>
          <a:bodyPr/>
          <a:lstStyle/>
          <a:p>
            <a:fld id="{BC357E8E-BB04-45DB-BF83-381DDAEA1A0E}" type="slidenum">
              <a:rPr lang="en-US" smtClean="0"/>
              <a:t>‹#›</a:t>
            </a:fld>
            <a:endParaRPr lang="en-US"/>
          </a:p>
        </p:txBody>
      </p:sp>
    </p:spTree>
    <p:extLst>
      <p:ext uri="{BB962C8B-B14F-4D97-AF65-F5344CB8AC3E}">
        <p14:creationId xmlns:p14="http://schemas.microsoft.com/office/powerpoint/2010/main" val="2468237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D1698FF-BE62-49F0-86FC-FEC80E7FBAAE}" type="datetimeFigureOut">
              <a:rPr lang="en-US" smtClean="0"/>
              <a:t>6/28/2019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357E8E-BB04-45DB-BF83-381DDAEA1A0E}" type="slidenum">
              <a:rPr lang="en-US" smtClean="0"/>
              <a:t>‹#›</a:t>
            </a:fld>
            <a:endParaRPr lang="en-US"/>
          </a:p>
        </p:txBody>
      </p:sp>
    </p:spTree>
    <p:extLst>
      <p:ext uri="{BB962C8B-B14F-4D97-AF65-F5344CB8AC3E}">
        <p14:creationId xmlns:p14="http://schemas.microsoft.com/office/powerpoint/2010/main" val="778926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D1698FF-BE62-49F0-86FC-FEC80E7FBAAE}" type="datetimeFigureOut">
              <a:rPr lang="en-US" smtClean="0"/>
              <a:t>6/28/2019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357E8E-BB04-45DB-BF83-381DDAEA1A0E}" type="slidenum">
              <a:rPr lang="en-US" smtClean="0"/>
              <a:t>‹#›</a:t>
            </a:fld>
            <a:endParaRPr lang="en-US"/>
          </a:p>
        </p:txBody>
      </p:sp>
    </p:spTree>
    <p:extLst>
      <p:ext uri="{BB962C8B-B14F-4D97-AF65-F5344CB8AC3E}">
        <p14:creationId xmlns:p14="http://schemas.microsoft.com/office/powerpoint/2010/main" val="32451755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D1698FF-BE62-49F0-86FC-FEC80E7FBAAE}" type="datetimeFigureOut">
              <a:rPr lang="en-US" smtClean="0"/>
              <a:t>6/28/2019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357E8E-BB04-45DB-BF83-381DDAEA1A0E}" type="slidenum">
              <a:rPr lang="en-US" smtClean="0"/>
              <a:t>‹#›</a:t>
            </a:fld>
            <a:endParaRPr lang="en-US"/>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2226169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D1698FF-BE62-49F0-86FC-FEC80E7FBAAE}" type="datetimeFigureOut">
              <a:rPr lang="en-US" smtClean="0"/>
              <a:t>6/28/2019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357E8E-BB04-45DB-BF83-381DDAEA1A0E}" type="slidenum">
              <a:rPr lang="en-US" smtClean="0"/>
              <a:t>‹#›</a:t>
            </a:fld>
            <a:endParaRPr lang="en-US"/>
          </a:p>
        </p:txBody>
      </p:sp>
    </p:spTree>
    <p:extLst>
      <p:ext uri="{BB962C8B-B14F-4D97-AF65-F5344CB8AC3E}">
        <p14:creationId xmlns:p14="http://schemas.microsoft.com/office/powerpoint/2010/main" val="29863506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8D1698FF-BE62-49F0-86FC-FEC80E7FBAAE}" type="datetimeFigureOut">
              <a:rPr lang="en-US" smtClean="0"/>
              <a:t>6/28/2019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357E8E-BB04-45DB-BF83-381DDAEA1A0E}" type="slidenum">
              <a:rPr lang="en-US" smtClean="0"/>
              <a:t>‹#›</a:t>
            </a:fld>
            <a:endParaRPr lang="en-US"/>
          </a:p>
        </p:txBody>
      </p:sp>
    </p:spTree>
    <p:extLst>
      <p:ext uri="{BB962C8B-B14F-4D97-AF65-F5344CB8AC3E}">
        <p14:creationId xmlns:p14="http://schemas.microsoft.com/office/powerpoint/2010/main" val="28712452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8D1698FF-BE62-49F0-86FC-FEC80E7FBAAE}" type="datetimeFigureOut">
              <a:rPr lang="en-US" smtClean="0"/>
              <a:t>6/28/2019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357E8E-BB04-45DB-BF83-381DDAEA1A0E}" type="slidenum">
              <a:rPr lang="en-US" smtClean="0"/>
              <a:t>‹#›</a:t>
            </a:fld>
            <a:endParaRPr lang="en-US"/>
          </a:p>
        </p:txBody>
      </p:sp>
    </p:spTree>
    <p:extLst>
      <p:ext uri="{BB962C8B-B14F-4D97-AF65-F5344CB8AC3E}">
        <p14:creationId xmlns:p14="http://schemas.microsoft.com/office/powerpoint/2010/main" val="30885142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1698FF-BE62-49F0-86FC-FEC80E7FBAAE}" type="datetimeFigureOut">
              <a:rPr lang="en-US" smtClean="0"/>
              <a:t>6/28/2019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357E8E-BB04-45DB-BF83-381DDAEA1A0E}" type="slidenum">
              <a:rPr lang="en-US" smtClean="0"/>
              <a:t>‹#›</a:t>
            </a:fld>
            <a:endParaRPr lang="en-US"/>
          </a:p>
        </p:txBody>
      </p:sp>
    </p:spTree>
    <p:extLst>
      <p:ext uri="{BB962C8B-B14F-4D97-AF65-F5344CB8AC3E}">
        <p14:creationId xmlns:p14="http://schemas.microsoft.com/office/powerpoint/2010/main" val="19601552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1698FF-BE62-49F0-86FC-FEC80E7FBAAE}" type="datetimeFigureOut">
              <a:rPr lang="en-US" smtClean="0"/>
              <a:t>6/28/2019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357E8E-BB04-45DB-BF83-381DDAEA1A0E}" type="slidenum">
              <a:rPr lang="en-US" smtClean="0"/>
              <a:t>‹#›</a:t>
            </a:fld>
            <a:endParaRPr lang="en-US"/>
          </a:p>
        </p:txBody>
      </p:sp>
    </p:spTree>
    <p:extLst>
      <p:ext uri="{BB962C8B-B14F-4D97-AF65-F5344CB8AC3E}">
        <p14:creationId xmlns:p14="http://schemas.microsoft.com/office/powerpoint/2010/main" val="2043488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1698FF-BE62-49F0-86FC-FEC80E7FBAAE}" type="datetimeFigureOut">
              <a:rPr lang="en-US" smtClean="0"/>
              <a:t>6/28/2019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357E8E-BB04-45DB-BF83-381DDAEA1A0E}" type="slidenum">
              <a:rPr lang="en-US" smtClean="0"/>
              <a:t>‹#›</a:t>
            </a:fld>
            <a:endParaRPr lang="en-US"/>
          </a:p>
        </p:txBody>
      </p:sp>
    </p:spTree>
    <p:extLst>
      <p:ext uri="{BB962C8B-B14F-4D97-AF65-F5344CB8AC3E}">
        <p14:creationId xmlns:p14="http://schemas.microsoft.com/office/powerpoint/2010/main" val="3787302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1698FF-BE62-49F0-86FC-FEC80E7FBAAE}" type="datetimeFigureOut">
              <a:rPr lang="en-US" smtClean="0"/>
              <a:t>6/28/2019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357E8E-BB04-45DB-BF83-381DDAEA1A0E}" type="slidenum">
              <a:rPr lang="en-US" smtClean="0"/>
              <a:t>‹#›</a:t>
            </a:fld>
            <a:endParaRPr lang="en-US"/>
          </a:p>
        </p:txBody>
      </p:sp>
    </p:spTree>
    <p:extLst>
      <p:ext uri="{BB962C8B-B14F-4D97-AF65-F5344CB8AC3E}">
        <p14:creationId xmlns:p14="http://schemas.microsoft.com/office/powerpoint/2010/main" val="616064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D1698FF-BE62-49F0-86FC-FEC80E7FBAAE}" type="datetimeFigureOut">
              <a:rPr lang="en-US" smtClean="0"/>
              <a:t>6/28/2019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357E8E-BB04-45DB-BF83-381DDAEA1A0E}" type="slidenum">
              <a:rPr lang="en-US" smtClean="0"/>
              <a:t>‹#›</a:t>
            </a:fld>
            <a:endParaRPr lang="en-US"/>
          </a:p>
        </p:txBody>
      </p:sp>
    </p:spTree>
    <p:extLst>
      <p:ext uri="{BB962C8B-B14F-4D97-AF65-F5344CB8AC3E}">
        <p14:creationId xmlns:p14="http://schemas.microsoft.com/office/powerpoint/2010/main" val="2071843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D1698FF-BE62-49F0-86FC-FEC80E7FBAAE}" type="datetimeFigureOut">
              <a:rPr lang="en-US" smtClean="0"/>
              <a:t>6/28/2019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357E8E-BB04-45DB-BF83-381DDAEA1A0E}" type="slidenum">
              <a:rPr lang="en-US" smtClean="0"/>
              <a:t>‹#›</a:t>
            </a:fld>
            <a:endParaRPr lang="en-US"/>
          </a:p>
        </p:txBody>
      </p:sp>
    </p:spTree>
    <p:extLst>
      <p:ext uri="{BB962C8B-B14F-4D97-AF65-F5344CB8AC3E}">
        <p14:creationId xmlns:p14="http://schemas.microsoft.com/office/powerpoint/2010/main" val="3809879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D1698FF-BE62-49F0-86FC-FEC80E7FBAAE}" type="datetimeFigureOut">
              <a:rPr lang="en-US" smtClean="0"/>
              <a:t>6/28/2019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357E8E-BB04-45DB-BF83-381DDAEA1A0E}" type="slidenum">
              <a:rPr lang="en-US" smtClean="0"/>
              <a:t>‹#›</a:t>
            </a:fld>
            <a:endParaRPr lang="en-US"/>
          </a:p>
        </p:txBody>
      </p:sp>
    </p:spTree>
    <p:extLst>
      <p:ext uri="{BB962C8B-B14F-4D97-AF65-F5344CB8AC3E}">
        <p14:creationId xmlns:p14="http://schemas.microsoft.com/office/powerpoint/2010/main" val="2986642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1698FF-BE62-49F0-86FC-FEC80E7FBAAE}" type="datetimeFigureOut">
              <a:rPr lang="en-US" smtClean="0"/>
              <a:t>6/28/2019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357E8E-BB04-45DB-BF83-381DDAEA1A0E}" type="slidenum">
              <a:rPr lang="en-US" smtClean="0"/>
              <a:t>‹#›</a:t>
            </a:fld>
            <a:endParaRPr lang="en-US"/>
          </a:p>
        </p:txBody>
      </p:sp>
    </p:spTree>
    <p:extLst>
      <p:ext uri="{BB962C8B-B14F-4D97-AF65-F5344CB8AC3E}">
        <p14:creationId xmlns:p14="http://schemas.microsoft.com/office/powerpoint/2010/main" val="4044391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D1698FF-BE62-49F0-86FC-FEC80E7FBAAE}" type="datetimeFigureOut">
              <a:rPr lang="en-US" smtClean="0"/>
              <a:t>6/28/2019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357E8E-BB04-45DB-BF83-381DDAEA1A0E}" type="slidenum">
              <a:rPr lang="en-US" smtClean="0"/>
              <a:t>‹#›</a:t>
            </a:fld>
            <a:endParaRPr lang="en-US"/>
          </a:p>
        </p:txBody>
      </p:sp>
    </p:spTree>
    <p:extLst>
      <p:ext uri="{BB962C8B-B14F-4D97-AF65-F5344CB8AC3E}">
        <p14:creationId xmlns:p14="http://schemas.microsoft.com/office/powerpoint/2010/main" val="2681427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D1698FF-BE62-49F0-86FC-FEC80E7FBAAE}" type="datetimeFigureOut">
              <a:rPr lang="en-US" smtClean="0"/>
              <a:t>6/28/2019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357E8E-BB04-45DB-BF83-381DDAEA1A0E}" type="slidenum">
              <a:rPr lang="en-US" smtClean="0"/>
              <a:t>‹#›</a:t>
            </a:fld>
            <a:endParaRPr lang="en-US"/>
          </a:p>
        </p:txBody>
      </p:sp>
    </p:spTree>
    <p:extLst>
      <p:ext uri="{BB962C8B-B14F-4D97-AF65-F5344CB8AC3E}">
        <p14:creationId xmlns:p14="http://schemas.microsoft.com/office/powerpoint/2010/main" val="4063611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8D1698FF-BE62-49F0-86FC-FEC80E7FBAAE}" type="datetimeFigureOut">
              <a:rPr lang="en-US" smtClean="0"/>
              <a:t>6/28/2019</a:t>
            </a:fld>
            <a:endParaRPr lang="en-US"/>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BC357E8E-BB04-45DB-BF83-381DDAEA1A0E}" type="slidenum">
              <a:rPr lang="en-US" smtClean="0"/>
              <a:t>‹#›</a:t>
            </a:fld>
            <a:endParaRPr lang="en-US"/>
          </a:p>
        </p:txBody>
      </p:sp>
    </p:spTree>
    <p:extLst>
      <p:ext uri="{BB962C8B-B14F-4D97-AF65-F5344CB8AC3E}">
        <p14:creationId xmlns:p14="http://schemas.microsoft.com/office/powerpoint/2010/main" val="2959306013"/>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eccguidelines.heart.org/index.php/circulation/cpr-ecc-guidelines-2/part-8-post-cardiac-arrest-car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urldefense.proofpoint.com/v2/url?u=https-3A__www.bing.com_videos_search-3Fview-3Ddetail-26mid-3D8D56AA0F50FA3FD4D0288D56AA0F50FA3FD4D028-26shtp-3DOutlookCom-26shid-3D84c1f37b-2Dd180-2D4ed1-2D8d03-2D5d070976baa9-26shtk-3DQXJjdGljIFN1bsKuIDUwMDA-253D-26shdk-3DVGhpcyBpcyAiQXJjdGljIFN1bsKuIDUwMDAiIGJ5IEJhcmQgQ29ycCBNYXJrZXRpbmcgb24gVmltZW8sIHRoZSBob21lIGZvciBoaWdoIHF1YWxpdHkgdmlkZW9zIGFuZCB0aGUgcGVvcGxlIHdobyBsb3ZlIHRoZW0u-26shhk-3Dlcfhlxyw7ZmGyFLmVP-252B7XRNP4MC39rHl2Ow51PSHfMQ-253D-26form-3DVDSHOT-26shth-3DOSH.85hR1LRSNAFf2pjtvFO2Xg&amp;d=DwMFAw&amp;c=aLnS6P8Ng0zSNhCF04OWImQ_He2L69sNWG3PbxeyieE&amp;r=IP_jwiz8oUuBYnFA__Mk2KoyXbFifC-XEDhxC7paLn8&amp;m=fTxLuRzDCX7LbHwhH2S6GGdhs18mYEHNxxy9UrV_sxM&amp;s=QiFOtuRgh-SiUcAvdk51nD1zwr82Lc70ICdUWUvQIbM&amp;e=" TargetMode="Externa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99697-5A30-40D9-B3B7-9C3556FC5998}"/>
              </a:ext>
            </a:extLst>
          </p:cNvPr>
          <p:cNvSpPr>
            <a:spLocks noGrp="1"/>
          </p:cNvSpPr>
          <p:nvPr>
            <p:ph type="ctrTitle"/>
          </p:nvPr>
        </p:nvSpPr>
        <p:spPr>
          <a:xfrm>
            <a:off x="1675645" y="685799"/>
            <a:ext cx="8001000" cy="2971801"/>
          </a:xfrm>
        </p:spPr>
        <p:txBody>
          <a:bodyPr>
            <a:normAutofit/>
          </a:bodyPr>
          <a:lstStyle/>
          <a:p>
            <a:r>
              <a:rPr lang="en-US" dirty="0"/>
              <a:t>Targeted Temperature Management (TTM) for MICU</a:t>
            </a:r>
          </a:p>
        </p:txBody>
      </p:sp>
      <p:sp>
        <p:nvSpPr>
          <p:cNvPr id="3" name="Subtitle 2">
            <a:extLst>
              <a:ext uri="{FF2B5EF4-FFF2-40B4-BE49-F238E27FC236}">
                <a16:creationId xmlns:a16="http://schemas.microsoft.com/office/drawing/2014/main" id="{B18B0235-5824-4B6E-9B13-4D4E1DDDDFEA}"/>
              </a:ext>
            </a:extLst>
          </p:cNvPr>
          <p:cNvSpPr>
            <a:spLocks noGrp="1"/>
          </p:cNvSpPr>
          <p:nvPr>
            <p:ph type="subTitle" idx="1"/>
          </p:nvPr>
        </p:nvSpPr>
        <p:spPr>
          <a:xfrm>
            <a:off x="1675645" y="3843867"/>
            <a:ext cx="6400800" cy="1947333"/>
          </a:xfrm>
        </p:spPr>
        <p:txBody>
          <a:bodyPr>
            <a:normAutofit/>
          </a:bodyPr>
          <a:lstStyle/>
          <a:p>
            <a:endParaRPr lang="en-US" dirty="0"/>
          </a:p>
        </p:txBody>
      </p:sp>
    </p:spTree>
    <p:extLst>
      <p:ext uri="{BB962C8B-B14F-4D97-AF65-F5344CB8AC3E}">
        <p14:creationId xmlns:p14="http://schemas.microsoft.com/office/powerpoint/2010/main" val="38404825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24972-D1D1-4B40-93CF-96923710ED45}"/>
              </a:ext>
            </a:extLst>
          </p:cNvPr>
          <p:cNvSpPr>
            <a:spLocks noGrp="1"/>
          </p:cNvSpPr>
          <p:nvPr>
            <p:ph type="title"/>
          </p:nvPr>
        </p:nvSpPr>
        <p:spPr/>
        <p:txBody>
          <a:bodyPr/>
          <a:lstStyle/>
          <a:p>
            <a:r>
              <a:rPr lang="en-US" dirty="0"/>
              <a:t>TTM </a:t>
            </a:r>
            <a:r>
              <a:rPr lang="en-US" dirty="0" err="1"/>
              <a:t>FeeDING</a:t>
            </a:r>
            <a:endParaRPr lang="en-US" dirty="0"/>
          </a:p>
        </p:txBody>
      </p:sp>
      <p:sp>
        <p:nvSpPr>
          <p:cNvPr id="3" name="Content Placeholder 2">
            <a:extLst>
              <a:ext uri="{FF2B5EF4-FFF2-40B4-BE49-F238E27FC236}">
                <a16:creationId xmlns:a16="http://schemas.microsoft.com/office/drawing/2014/main" id="{6FDA2137-C213-43E6-86A7-C26FDCFE9624}"/>
              </a:ext>
            </a:extLst>
          </p:cNvPr>
          <p:cNvSpPr>
            <a:spLocks noGrp="1"/>
          </p:cNvSpPr>
          <p:nvPr>
            <p:ph idx="1"/>
          </p:nvPr>
        </p:nvSpPr>
        <p:spPr/>
        <p:txBody>
          <a:bodyPr/>
          <a:lstStyle/>
          <a:p>
            <a:r>
              <a:rPr lang="en-US" dirty="0"/>
              <a:t>Place large bore gastric tube to low intermittent suction</a:t>
            </a:r>
          </a:p>
          <a:p>
            <a:r>
              <a:rPr lang="en-US" dirty="0"/>
              <a:t>Patients are NPO without enteral feeding while on the TTM protocol</a:t>
            </a:r>
          </a:p>
          <a:p>
            <a:r>
              <a:rPr lang="en-US" dirty="0"/>
              <a:t>Once rewarmed and bowel sounds are present, tube feeding may be started </a:t>
            </a:r>
          </a:p>
          <a:p>
            <a:endParaRPr lang="en-US" dirty="0"/>
          </a:p>
        </p:txBody>
      </p:sp>
    </p:spTree>
    <p:extLst>
      <p:ext uri="{BB962C8B-B14F-4D97-AF65-F5344CB8AC3E}">
        <p14:creationId xmlns:p14="http://schemas.microsoft.com/office/powerpoint/2010/main" val="2114318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E7153-3851-4415-B465-107AD30F0D4A}"/>
              </a:ext>
            </a:extLst>
          </p:cNvPr>
          <p:cNvSpPr>
            <a:spLocks noGrp="1"/>
          </p:cNvSpPr>
          <p:nvPr>
            <p:ph type="title"/>
          </p:nvPr>
        </p:nvSpPr>
        <p:spPr/>
        <p:txBody>
          <a:bodyPr/>
          <a:lstStyle/>
          <a:p>
            <a:r>
              <a:rPr lang="en-US" dirty="0"/>
              <a:t>TTM REWARMING PHASE</a:t>
            </a:r>
          </a:p>
        </p:txBody>
      </p:sp>
      <p:sp>
        <p:nvSpPr>
          <p:cNvPr id="3" name="Content Placeholder 2">
            <a:extLst>
              <a:ext uri="{FF2B5EF4-FFF2-40B4-BE49-F238E27FC236}">
                <a16:creationId xmlns:a16="http://schemas.microsoft.com/office/drawing/2014/main" id="{0EC33300-D1ED-45EB-9A16-6A87321E0FF4}"/>
              </a:ext>
            </a:extLst>
          </p:cNvPr>
          <p:cNvSpPr>
            <a:spLocks noGrp="1"/>
          </p:cNvSpPr>
          <p:nvPr>
            <p:ph idx="1"/>
          </p:nvPr>
        </p:nvSpPr>
        <p:spPr/>
        <p:txBody>
          <a:bodyPr>
            <a:normAutofit fontScale="70000" lnSpcReduction="20000"/>
          </a:bodyPr>
          <a:lstStyle/>
          <a:p>
            <a:pPr lvl="0"/>
            <a:r>
              <a:rPr lang="en-US" dirty="0"/>
              <a:t>Discontinue all NMB agents</a:t>
            </a:r>
          </a:p>
          <a:p>
            <a:pPr lvl="0"/>
            <a:r>
              <a:rPr lang="en-US" dirty="0"/>
              <a:t>Following 24 hours of TTM at goal temperature, rewarming should be done at controlled rate of 0.25° C/ hour to a recommended goal temperature of 37°C </a:t>
            </a:r>
          </a:p>
          <a:p>
            <a:pPr lvl="0"/>
            <a:r>
              <a:rPr lang="en-US" dirty="0"/>
              <a:t>Once a core temperature of 36°C degrees is reached, sedation may be discontinued and reordered using the Pain, Agitation and Delirium Protocol (PAD Protocol). </a:t>
            </a:r>
          </a:p>
          <a:p>
            <a:pPr lvl="0"/>
            <a:r>
              <a:rPr lang="en-US" dirty="0"/>
              <a:t>Once a core temperature of 36°C degrees is reached, ICU Electrolyte Replacement Protocol should be re-ordered in appropriate patients.</a:t>
            </a:r>
          </a:p>
          <a:p>
            <a:pPr lvl="0"/>
            <a:r>
              <a:rPr lang="en-US" dirty="0"/>
              <a:t>The TTM device should remain in place after active rewarming for an additional 24 hours with core temperature maintained at 37°C</a:t>
            </a:r>
          </a:p>
          <a:p>
            <a:r>
              <a:rPr lang="en-US" dirty="0"/>
              <a:t>.</a:t>
            </a:r>
          </a:p>
          <a:p>
            <a:endParaRPr lang="en-US" dirty="0"/>
          </a:p>
        </p:txBody>
      </p:sp>
    </p:spTree>
    <p:extLst>
      <p:ext uri="{BB962C8B-B14F-4D97-AF65-F5344CB8AC3E}">
        <p14:creationId xmlns:p14="http://schemas.microsoft.com/office/powerpoint/2010/main" val="29582209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6CDA6-A913-4C48-ADCA-E3F6B40300DC}"/>
              </a:ext>
            </a:extLst>
          </p:cNvPr>
          <p:cNvSpPr>
            <a:spLocks noGrp="1"/>
          </p:cNvSpPr>
          <p:nvPr>
            <p:ph type="title"/>
          </p:nvPr>
        </p:nvSpPr>
        <p:spPr/>
        <p:txBody>
          <a:bodyPr/>
          <a:lstStyle/>
          <a:p>
            <a:r>
              <a:rPr lang="en-US" dirty="0"/>
              <a:t>AHA 2015 POST-CARDIAC ARREST TTM Recommendations</a:t>
            </a:r>
          </a:p>
        </p:txBody>
      </p:sp>
      <p:sp>
        <p:nvSpPr>
          <p:cNvPr id="3" name="Content Placeholder 2">
            <a:extLst>
              <a:ext uri="{FF2B5EF4-FFF2-40B4-BE49-F238E27FC236}">
                <a16:creationId xmlns:a16="http://schemas.microsoft.com/office/drawing/2014/main" id="{F577C1E4-D4B3-4EDA-B20C-0ABE45A9F50F}"/>
              </a:ext>
            </a:extLst>
          </p:cNvPr>
          <p:cNvSpPr>
            <a:spLocks noGrp="1"/>
          </p:cNvSpPr>
          <p:nvPr>
            <p:ph idx="1"/>
          </p:nvPr>
        </p:nvSpPr>
        <p:spPr/>
        <p:txBody>
          <a:bodyPr>
            <a:normAutofit fontScale="92500"/>
          </a:bodyPr>
          <a:lstStyle/>
          <a:p>
            <a:r>
              <a:rPr lang="en-US" dirty="0"/>
              <a:t>We recommend that comatose (</a:t>
            </a:r>
            <a:r>
              <a:rPr lang="en-US" dirty="0" err="1"/>
              <a:t>ie</a:t>
            </a:r>
            <a:r>
              <a:rPr lang="en-US" dirty="0"/>
              <a:t>, lack of meaningful response to verbal commands) adult patients with ROSC after cardiac arrest have TTM (Class I, LOE B-R for VF/</a:t>
            </a:r>
            <a:r>
              <a:rPr lang="en-US" dirty="0" err="1"/>
              <a:t>pVT</a:t>
            </a:r>
            <a:r>
              <a:rPr lang="en-US" dirty="0"/>
              <a:t> OHCA; for non-VF/</a:t>
            </a:r>
            <a:r>
              <a:rPr lang="en-US" dirty="0" err="1"/>
              <a:t>pVT</a:t>
            </a:r>
            <a:r>
              <a:rPr lang="en-US" dirty="0"/>
              <a:t> (</a:t>
            </a:r>
            <a:r>
              <a:rPr lang="en-US" dirty="0" err="1"/>
              <a:t>ie</a:t>
            </a:r>
            <a:r>
              <a:rPr lang="en-US" dirty="0"/>
              <a:t>, “</a:t>
            </a:r>
            <a:r>
              <a:rPr lang="en-US" dirty="0" err="1"/>
              <a:t>nonshockable</a:t>
            </a:r>
            <a:r>
              <a:rPr lang="en-US" dirty="0"/>
              <a:t>”) and in-hospital cardiac arrest)</a:t>
            </a:r>
          </a:p>
          <a:p>
            <a:r>
              <a:rPr lang="en-US" dirty="0"/>
              <a:t>We recommend selecting and maintaining a constant temperature between 32ºC and 36ºC during TTM</a:t>
            </a:r>
          </a:p>
          <a:p>
            <a:r>
              <a:rPr lang="en-US" dirty="0"/>
              <a:t>It is reasonable that TTM be maintained for at least 24 hours after achieving target temperature</a:t>
            </a:r>
          </a:p>
        </p:txBody>
      </p:sp>
    </p:spTree>
    <p:extLst>
      <p:ext uri="{BB962C8B-B14F-4D97-AF65-F5344CB8AC3E}">
        <p14:creationId xmlns:p14="http://schemas.microsoft.com/office/powerpoint/2010/main" val="39551849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01AA3-216D-43C1-AA48-7FFC49C7C57C}"/>
              </a:ext>
            </a:extLst>
          </p:cNvPr>
          <p:cNvSpPr>
            <a:spLocks noGrp="1"/>
          </p:cNvSpPr>
          <p:nvPr>
            <p:ph type="title"/>
          </p:nvPr>
        </p:nvSpPr>
        <p:spPr/>
        <p:txBody>
          <a:bodyPr/>
          <a:lstStyle/>
          <a:p>
            <a:r>
              <a:rPr lang="en-US" dirty="0"/>
              <a:t>AHA ACLS Post-CARDIAC ARREST CARE 2015 Evidence/Recommendations For TTM</a:t>
            </a:r>
          </a:p>
        </p:txBody>
      </p:sp>
      <p:sp>
        <p:nvSpPr>
          <p:cNvPr id="3" name="Content Placeholder 2">
            <a:extLst>
              <a:ext uri="{FF2B5EF4-FFF2-40B4-BE49-F238E27FC236}">
                <a16:creationId xmlns:a16="http://schemas.microsoft.com/office/drawing/2014/main" id="{A664382D-A935-411A-8B4B-E8A880B00839}"/>
              </a:ext>
            </a:extLst>
          </p:cNvPr>
          <p:cNvSpPr>
            <a:spLocks noGrp="1"/>
          </p:cNvSpPr>
          <p:nvPr>
            <p:ph idx="1"/>
          </p:nvPr>
        </p:nvSpPr>
        <p:spPr/>
        <p:txBody>
          <a:bodyPr>
            <a:normAutofit/>
          </a:bodyPr>
          <a:lstStyle/>
          <a:p>
            <a:pPr marL="0" indent="0">
              <a:buNone/>
            </a:pPr>
            <a:r>
              <a:rPr lang="en-US" dirty="0">
                <a:hlinkClick r:id="rId2"/>
              </a:rPr>
              <a:t>https://eccguidelines.heart.org/index.php/circulation/cpr-ecc-guidelines-2/part-8-post-cardiac-arrest-care/</a:t>
            </a:r>
            <a:endParaRPr lang="en-US" dirty="0"/>
          </a:p>
          <a:p>
            <a:endParaRPr lang="en-US" dirty="0"/>
          </a:p>
        </p:txBody>
      </p:sp>
    </p:spTree>
    <p:extLst>
      <p:ext uri="{BB962C8B-B14F-4D97-AF65-F5344CB8AC3E}">
        <p14:creationId xmlns:p14="http://schemas.microsoft.com/office/powerpoint/2010/main" val="644816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2E9D0-C077-409B-9CC8-91E85C197B16}"/>
              </a:ext>
            </a:extLst>
          </p:cNvPr>
          <p:cNvSpPr>
            <a:spLocks noGrp="1"/>
          </p:cNvSpPr>
          <p:nvPr>
            <p:ph type="title"/>
          </p:nvPr>
        </p:nvSpPr>
        <p:spPr/>
        <p:txBody>
          <a:bodyPr/>
          <a:lstStyle/>
          <a:p>
            <a:r>
              <a:rPr lang="en-US" dirty="0"/>
              <a:t>TTM IN THE MICU</a:t>
            </a:r>
          </a:p>
        </p:txBody>
      </p:sp>
      <p:sp>
        <p:nvSpPr>
          <p:cNvPr id="3" name="Content Placeholder 2">
            <a:extLst>
              <a:ext uri="{FF2B5EF4-FFF2-40B4-BE49-F238E27FC236}">
                <a16:creationId xmlns:a16="http://schemas.microsoft.com/office/drawing/2014/main" id="{E806F88F-E270-40EA-99E5-20674C242CD8}"/>
              </a:ext>
            </a:extLst>
          </p:cNvPr>
          <p:cNvSpPr>
            <a:spLocks noGrp="1"/>
          </p:cNvSpPr>
          <p:nvPr>
            <p:ph idx="1"/>
          </p:nvPr>
        </p:nvSpPr>
        <p:spPr/>
        <p:txBody>
          <a:bodyPr>
            <a:normAutofit fontScale="70000" lnSpcReduction="20000"/>
          </a:bodyPr>
          <a:lstStyle/>
          <a:p>
            <a:r>
              <a:rPr lang="en-US" dirty="0"/>
              <a:t>HFH MICU will start TTM for patients after PEA and </a:t>
            </a:r>
            <a:r>
              <a:rPr lang="en-US" dirty="0" err="1"/>
              <a:t>asystolic</a:t>
            </a:r>
            <a:r>
              <a:rPr lang="en-US" dirty="0"/>
              <a:t> (</a:t>
            </a:r>
            <a:r>
              <a:rPr lang="en-US" dirty="0" err="1"/>
              <a:t>nonshockable</a:t>
            </a:r>
            <a:r>
              <a:rPr lang="en-US" dirty="0"/>
              <a:t>) arrests who otherwise meet criteria on July 15, 2019</a:t>
            </a:r>
          </a:p>
          <a:p>
            <a:r>
              <a:rPr lang="en-US" dirty="0"/>
              <a:t>Initially, this will apply to inhouse arrests and out of house arrests that reach the MICU within the TTM window; The ED will start TTM for out of hospital </a:t>
            </a:r>
            <a:r>
              <a:rPr lang="en-US" dirty="0" err="1"/>
              <a:t>nonshockable</a:t>
            </a:r>
            <a:r>
              <a:rPr lang="en-US" dirty="0"/>
              <a:t> rhythms in the near future </a:t>
            </a:r>
          </a:p>
          <a:p>
            <a:r>
              <a:rPr lang="en-US" dirty="0"/>
              <a:t>These patients will be cared for in the MICU (no expected increase in patient number as these patients would go to MICU anyway)</a:t>
            </a:r>
          </a:p>
          <a:p>
            <a:r>
              <a:rPr lang="en-US" dirty="0"/>
              <a:t>Patients with </a:t>
            </a:r>
            <a:r>
              <a:rPr lang="en-US" dirty="0" err="1"/>
              <a:t>vfib</a:t>
            </a:r>
            <a:r>
              <a:rPr lang="en-US" dirty="0"/>
              <a:t>/pulseless </a:t>
            </a:r>
            <a:r>
              <a:rPr lang="en-US" dirty="0" err="1"/>
              <a:t>vtach</a:t>
            </a:r>
            <a:r>
              <a:rPr lang="en-US" dirty="0"/>
              <a:t> arrests who meet criteria will continue to receive TTM; these patients should have a cardiology consult and provider discussion regarding transfer to P5 (CVICU)</a:t>
            </a:r>
          </a:p>
          <a:p>
            <a:r>
              <a:rPr lang="en-US" dirty="0"/>
              <a:t>Patients with seizures s/p arrest should have a neuro critical care consult and be transferred to the 6W (</a:t>
            </a:r>
            <a:r>
              <a:rPr lang="en-US" dirty="0" err="1"/>
              <a:t>neuroICU</a:t>
            </a:r>
            <a:r>
              <a:rPr lang="en-US" dirty="0"/>
              <a:t>) if beds are available</a:t>
            </a:r>
          </a:p>
        </p:txBody>
      </p:sp>
    </p:spTree>
    <p:extLst>
      <p:ext uri="{BB962C8B-B14F-4D97-AF65-F5344CB8AC3E}">
        <p14:creationId xmlns:p14="http://schemas.microsoft.com/office/powerpoint/2010/main" val="4196354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4B958-EBD7-4D2A-AEC7-A508AA529285}"/>
              </a:ext>
            </a:extLst>
          </p:cNvPr>
          <p:cNvSpPr>
            <a:spLocks noGrp="1"/>
          </p:cNvSpPr>
          <p:nvPr>
            <p:ph type="title"/>
          </p:nvPr>
        </p:nvSpPr>
        <p:spPr/>
        <p:txBody>
          <a:bodyPr/>
          <a:lstStyle/>
          <a:p>
            <a:r>
              <a:rPr lang="en-US" dirty="0"/>
              <a:t>HFHS TTM INCLUSION Criteria</a:t>
            </a:r>
          </a:p>
        </p:txBody>
      </p:sp>
      <p:sp>
        <p:nvSpPr>
          <p:cNvPr id="3" name="Content Placeholder 2">
            <a:extLst>
              <a:ext uri="{FF2B5EF4-FFF2-40B4-BE49-F238E27FC236}">
                <a16:creationId xmlns:a16="http://schemas.microsoft.com/office/drawing/2014/main" id="{3A66B3EE-7B4C-43B1-AED2-5B26143C6A39}"/>
              </a:ext>
            </a:extLst>
          </p:cNvPr>
          <p:cNvSpPr>
            <a:spLocks noGrp="1"/>
          </p:cNvSpPr>
          <p:nvPr>
            <p:ph idx="1"/>
          </p:nvPr>
        </p:nvSpPr>
        <p:spPr/>
        <p:txBody>
          <a:bodyPr/>
          <a:lstStyle/>
          <a:p>
            <a:pPr marL="0" indent="0">
              <a:buNone/>
            </a:pPr>
            <a:r>
              <a:rPr lang="en-US" dirty="0"/>
              <a:t>Adult (age 15 and above) inpatient or out of hospital resuscitated patients from cardiopulmonary arrest regardless of arrest etiology with successful return of spontaneous circulation (ROSC) and cardiac rhythm who lack a meaningful response to verbal commands and remain in an unresponsive state (</a:t>
            </a:r>
            <a:r>
              <a:rPr lang="en-US" dirty="0" err="1"/>
              <a:t>Glascow</a:t>
            </a:r>
            <a:r>
              <a:rPr lang="en-US" dirty="0"/>
              <a:t> Coma Scale ≤ 8)</a:t>
            </a:r>
          </a:p>
          <a:p>
            <a:endParaRPr lang="en-US" dirty="0"/>
          </a:p>
        </p:txBody>
      </p:sp>
    </p:spTree>
    <p:extLst>
      <p:ext uri="{BB962C8B-B14F-4D97-AF65-F5344CB8AC3E}">
        <p14:creationId xmlns:p14="http://schemas.microsoft.com/office/powerpoint/2010/main" val="251612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12715-F899-4848-918E-62772ED84E2B}"/>
              </a:ext>
            </a:extLst>
          </p:cNvPr>
          <p:cNvSpPr>
            <a:spLocks noGrp="1"/>
          </p:cNvSpPr>
          <p:nvPr>
            <p:ph type="title"/>
          </p:nvPr>
        </p:nvSpPr>
        <p:spPr/>
        <p:txBody>
          <a:bodyPr/>
          <a:lstStyle/>
          <a:p>
            <a:r>
              <a:rPr lang="en-US" dirty="0"/>
              <a:t>HFHS TTM EXCLUSION CRITERIA</a:t>
            </a:r>
          </a:p>
        </p:txBody>
      </p:sp>
      <p:sp>
        <p:nvSpPr>
          <p:cNvPr id="3" name="Content Placeholder 2">
            <a:extLst>
              <a:ext uri="{FF2B5EF4-FFF2-40B4-BE49-F238E27FC236}">
                <a16:creationId xmlns:a16="http://schemas.microsoft.com/office/drawing/2014/main" id="{1AFBBC5A-A05C-4D3B-A59F-7090F1A3227F}"/>
              </a:ext>
            </a:extLst>
          </p:cNvPr>
          <p:cNvSpPr>
            <a:spLocks noGrp="1"/>
          </p:cNvSpPr>
          <p:nvPr>
            <p:ph idx="1"/>
          </p:nvPr>
        </p:nvSpPr>
        <p:spPr/>
        <p:txBody>
          <a:bodyPr>
            <a:normAutofit fontScale="55000" lnSpcReduction="20000"/>
          </a:bodyPr>
          <a:lstStyle/>
          <a:p>
            <a:pPr lvl="0"/>
            <a:r>
              <a:rPr lang="en-US" sz="2900" dirty="0"/>
              <a:t>Patient awake/able to purposely follow commands </a:t>
            </a:r>
          </a:p>
          <a:p>
            <a:pPr lvl="0"/>
            <a:r>
              <a:rPr lang="en-US" sz="2900" dirty="0"/>
              <a:t>Do Not Attempt Resuscitation (DNAR) Advance Directive or code status</a:t>
            </a:r>
          </a:p>
          <a:p>
            <a:pPr lvl="0"/>
            <a:r>
              <a:rPr lang="en-US" sz="2900" dirty="0"/>
              <a:t>The appropriate surrogate decision maker plans to stop resuscitative efforts and cardiopulmonary support</a:t>
            </a:r>
          </a:p>
          <a:p>
            <a:pPr lvl="0"/>
            <a:r>
              <a:rPr lang="en-US" sz="2900" dirty="0"/>
              <a:t>Time following ROSC &gt; 8 hours </a:t>
            </a:r>
          </a:p>
          <a:p>
            <a:pPr lvl="0"/>
            <a:r>
              <a:rPr lang="en-US" sz="2900" dirty="0"/>
              <a:t>Body Temperature &lt; 30° C at time of arrest or following ROSC. (Refer to Environmental Hypothermia rewarming policy)</a:t>
            </a:r>
          </a:p>
          <a:p>
            <a:pPr lvl="0"/>
            <a:r>
              <a:rPr lang="en-US" sz="2900" dirty="0"/>
              <a:t>Known coagulopathy or active bleeding</a:t>
            </a:r>
          </a:p>
          <a:p>
            <a:pPr lvl="0"/>
            <a:r>
              <a:rPr lang="en-US" sz="2900" dirty="0"/>
              <a:t>Traumatic hemorrhagic arrest</a:t>
            </a:r>
          </a:p>
          <a:p>
            <a:pPr lvl="0"/>
            <a:r>
              <a:rPr lang="en-US" sz="2900" dirty="0"/>
              <a:t>Serious existing medical condition with expected survival &lt; 1 year, metastatic neoplasm, or hospice enrollment</a:t>
            </a:r>
          </a:p>
          <a:p>
            <a:endParaRPr lang="en-US" dirty="0"/>
          </a:p>
        </p:txBody>
      </p:sp>
    </p:spTree>
    <p:extLst>
      <p:ext uri="{BB962C8B-B14F-4D97-AF65-F5344CB8AC3E}">
        <p14:creationId xmlns:p14="http://schemas.microsoft.com/office/powerpoint/2010/main" val="2199586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E746F-7983-4BC3-A62F-71B286BA6A2C}"/>
              </a:ext>
            </a:extLst>
          </p:cNvPr>
          <p:cNvSpPr>
            <a:spLocks noGrp="1"/>
          </p:cNvSpPr>
          <p:nvPr>
            <p:ph type="title"/>
          </p:nvPr>
        </p:nvSpPr>
        <p:spPr/>
        <p:txBody>
          <a:bodyPr/>
          <a:lstStyle/>
          <a:p>
            <a:r>
              <a:rPr lang="en-US" dirty="0"/>
              <a:t>HFH MICU TTM</a:t>
            </a:r>
          </a:p>
        </p:txBody>
      </p:sp>
      <p:sp>
        <p:nvSpPr>
          <p:cNvPr id="3" name="Content Placeholder 2">
            <a:extLst>
              <a:ext uri="{FF2B5EF4-FFF2-40B4-BE49-F238E27FC236}">
                <a16:creationId xmlns:a16="http://schemas.microsoft.com/office/drawing/2014/main" id="{CA706585-2340-4EB6-A345-B5DD002DC365}"/>
              </a:ext>
            </a:extLst>
          </p:cNvPr>
          <p:cNvSpPr>
            <a:spLocks noGrp="1"/>
          </p:cNvSpPr>
          <p:nvPr>
            <p:ph idx="1"/>
          </p:nvPr>
        </p:nvSpPr>
        <p:spPr/>
        <p:txBody>
          <a:bodyPr/>
          <a:lstStyle/>
          <a:p>
            <a:r>
              <a:rPr lang="en-US" dirty="0"/>
              <a:t>For the MICU, we will use an external cooling device – Arctic Sun ®</a:t>
            </a:r>
          </a:p>
          <a:p>
            <a:r>
              <a:rPr lang="en-US" dirty="0"/>
              <a:t>This device requires placement of a device-specific temperature probe to measure core body temperature</a:t>
            </a:r>
          </a:p>
          <a:p>
            <a:r>
              <a:rPr lang="en-US" dirty="0"/>
              <a:t>All TTM patients need an </a:t>
            </a:r>
            <a:r>
              <a:rPr lang="en-US" dirty="0" err="1"/>
              <a:t>a-line</a:t>
            </a:r>
            <a:r>
              <a:rPr lang="en-US" dirty="0"/>
              <a:t> placed for hemodynamic monitoring and ABGs</a:t>
            </a:r>
          </a:p>
          <a:p>
            <a:endParaRPr lang="en-US" dirty="0"/>
          </a:p>
          <a:p>
            <a:endParaRPr lang="en-US" dirty="0"/>
          </a:p>
        </p:txBody>
      </p:sp>
    </p:spTree>
    <p:extLst>
      <p:ext uri="{BB962C8B-B14F-4D97-AF65-F5344CB8AC3E}">
        <p14:creationId xmlns:p14="http://schemas.microsoft.com/office/powerpoint/2010/main" val="544119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27B16EA-4C48-4FF1-A508-5288EC5EA48F}"/>
              </a:ext>
            </a:extLst>
          </p:cNvPr>
          <p:cNvSpPr>
            <a:spLocks noGrp="1"/>
          </p:cNvSpPr>
          <p:nvPr>
            <p:ph type="title"/>
          </p:nvPr>
        </p:nvSpPr>
        <p:spPr>
          <a:xfrm>
            <a:off x="1981200" y="200162"/>
            <a:ext cx="8229600" cy="790439"/>
          </a:xfrm>
        </p:spPr>
        <p:txBody>
          <a:bodyPr/>
          <a:lstStyle/>
          <a:p>
            <a:pPr>
              <a:defRPr/>
            </a:pPr>
            <a:r>
              <a:rPr dirty="0"/>
              <a:t>Artic </a:t>
            </a:r>
            <a:r>
              <a:rPr dirty="0" err="1"/>
              <a:t>Su</a:t>
            </a:r>
            <a:r>
              <a:rPr lang="en-US" dirty="0" err="1"/>
              <a:t>N</a:t>
            </a:r>
            <a:r>
              <a:rPr lang="en-US" dirty="0"/>
              <a:t>®</a:t>
            </a:r>
            <a:endParaRPr dirty="0"/>
          </a:p>
        </p:txBody>
      </p:sp>
      <p:sp>
        <p:nvSpPr>
          <p:cNvPr id="4" name="TextBox 3">
            <a:extLst>
              <a:ext uri="{FF2B5EF4-FFF2-40B4-BE49-F238E27FC236}">
                <a16:creationId xmlns:a16="http://schemas.microsoft.com/office/drawing/2014/main" id="{2D8E994F-D11C-4F5E-9404-0910AC2584C0}"/>
              </a:ext>
            </a:extLst>
          </p:cNvPr>
          <p:cNvSpPr txBox="1"/>
          <p:nvPr/>
        </p:nvSpPr>
        <p:spPr>
          <a:xfrm>
            <a:off x="1717938" y="1001696"/>
            <a:ext cx="8229600" cy="3693319"/>
          </a:xfrm>
          <a:prstGeom prst="rect">
            <a:avLst/>
          </a:prstGeom>
          <a:noFill/>
        </p:spPr>
        <p:txBody>
          <a:bodyPr>
            <a:spAutoFit/>
          </a:bodyPr>
          <a:lstStyle/>
          <a:p>
            <a:pPr marL="285750" indent="-285750">
              <a:buClr>
                <a:schemeClr val="tx1"/>
              </a:buClr>
              <a:buFont typeface="Arial" panose="020B0604020202020204" pitchFamily="34" charset="0"/>
              <a:buChar char="•"/>
              <a:defRPr/>
            </a:pPr>
            <a:r>
              <a:rPr lang="en-US" dirty="0"/>
              <a:t>The Artic Sun console, Artic Sun pads, temp sensing foley or esophageal / rectal probe is available from MICU charge</a:t>
            </a:r>
          </a:p>
          <a:p>
            <a:pPr marL="285750" indent="-285750">
              <a:buClr>
                <a:schemeClr val="tx1"/>
              </a:buClr>
              <a:buFont typeface="Arial" panose="020B0604020202020204" pitchFamily="34" charset="0"/>
              <a:buChar char="•"/>
              <a:defRPr/>
            </a:pPr>
            <a:r>
              <a:rPr lang="en-US" altLang="en-US" dirty="0"/>
              <a:t>Click link to watch the video on how to use the Artic Sun: </a:t>
            </a:r>
          </a:p>
          <a:p>
            <a:pPr>
              <a:buClr>
                <a:schemeClr val="accent2"/>
              </a:buClr>
              <a:defRPr/>
            </a:pPr>
            <a:r>
              <a:rPr lang="en-US" altLang="en-US" u="sng" dirty="0">
                <a:hlinkClick r:id="rId2"/>
              </a:rPr>
              <a:t>https://www.bing.com/videos/search?view=detail&amp;mid=8D56AA0F50FA3FD4D0288D56AA0F50FA3FD4D028&amp;shtp=OutlookCom&amp;shid=84c1f37b-d180-4ed1-8d03-5d070976baa9&amp;shtk=QXJjdGljIFN1bsKuIDUwMDA%3D&amp;shdk=VGhpcyBpcyAiQXJjdGljIFN1bsKuIDUwMDAiIGJ5IEJhcmQgQ29ycCBNYXJrZXRpbmcgb24gVmltZW8sIHRoZSBob21lIGZvciBoaWdoIHF1YWxpdHkgdmlkZW9zIGFuZCB0aGUgcGVvcGxlIHdobyBsb3ZlIHRoZW0u&amp;shhk=lcfhlxyw7ZmGyFLmVP%2B7XRNP4MC39rHl2Ow51PSHfMQ%3D&amp;form=VDSHOT&amp;shth=OSH.85hR1LRSNAFf2pjtvFO2Xg</a:t>
            </a:r>
            <a:endParaRPr lang="en-US" altLang="en-US" u="sng" dirty="0"/>
          </a:p>
          <a:p>
            <a:pPr>
              <a:buClr>
                <a:schemeClr val="accent2"/>
              </a:buClr>
              <a:defRPr/>
            </a:pPr>
            <a:endParaRPr lang="en-US" dirty="0"/>
          </a:p>
          <a:p>
            <a:pPr marL="285750" indent="-285750">
              <a:buClr>
                <a:schemeClr val="accent2"/>
              </a:buClr>
              <a:buFont typeface="Arial" panose="020B0604020202020204" pitchFamily="34" charset="0"/>
              <a:buChar char="•"/>
              <a:defRPr/>
            </a:pPr>
            <a:endParaRPr lang="en-US" dirty="0"/>
          </a:p>
          <a:p>
            <a:pPr eaLnBrk="1" hangingPunct="1">
              <a:buClr>
                <a:schemeClr val="accent2"/>
              </a:buClr>
              <a:defRPr/>
            </a:pPr>
            <a:endParaRPr lang="en-US" dirty="0"/>
          </a:p>
        </p:txBody>
      </p:sp>
      <p:sp>
        <p:nvSpPr>
          <p:cNvPr id="5" name="Rectangle 4">
            <a:extLst>
              <a:ext uri="{FF2B5EF4-FFF2-40B4-BE49-F238E27FC236}">
                <a16:creationId xmlns:a16="http://schemas.microsoft.com/office/drawing/2014/main" id="{AF6B53B2-D4E4-4B84-BE9F-102222AD2A29}"/>
              </a:ext>
            </a:extLst>
          </p:cNvPr>
          <p:cNvSpPr/>
          <p:nvPr/>
        </p:nvSpPr>
        <p:spPr>
          <a:xfrm>
            <a:off x="2153182" y="4252375"/>
            <a:ext cx="1997075" cy="1828800"/>
          </a:xfrm>
          <a:prstGeom prst="rect">
            <a:avLst/>
          </a:prstGeom>
          <a:noFill/>
          <a:ln w="38100">
            <a:solidFill>
              <a:srgbClr val="F3A44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pic>
        <p:nvPicPr>
          <p:cNvPr id="11270" name="Picture 5">
            <a:extLst>
              <a:ext uri="{FF2B5EF4-FFF2-40B4-BE49-F238E27FC236}">
                <a16:creationId xmlns:a16="http://schemas.microsoft.com/office/drawing/2014/main" id="{E71B75BE-C633-4C6F-AF8F-A9E415DB32E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44462" y="4624570"/>
            <a:ext cx="1814513" cy="133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1" name="TextBox 6">
            <a:extLst>
              <a:ext uri="{FF2B5EF4-FFF2-40B4-BE49-F238E27FC236}">
                <a16:creationId xmlns:a16="http://schemas.microsoft.com/office/drawing/2014/main" id="{1A9EA561-7DCD-48F8-B74A-982A016F4FB2}"/>
              </a:ext>
            </a:extLst>
          </p:cNvPr>
          <p:cNvSpPr txBox="1">
            <a:spLocks noChangeArrowheads="1"/>
          </p:cNvSpPr>
          <p:nvPr/>
        </p:nvSpPr>
        <p:spPr bwMode="auto">
          <a:xfrm>
            <a:off x="2108732" y="4241280"/>
            <a:ext cx="204152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600" dirty="0"/>
              <a:t>Temp Sensing Foley</a:t>
            </a:r>
          </a:p>
        </p:txBody>
      </p:sp>
      <p:sp>
        <p:nvSpPr>
          <p:cNvPr id="8" name="Rectangle 7">
            <a:extLst>
              <a:ext uri="{FF2B5EF4-FFF2-40B4-BE49-F238E27FC236}">
                <a16:creationId xmlns:a16="http://schemas.microsoft.com/office/drawing/2014/main" id="{E3F862EC-FFA9-4F06-9FB6-587C105494D5}"/>
              </a:ext>
            </a:extLst>
          </p:cNvPr>
          <p:cNvSpPr/>
          <p:nvPr/>
        </p:nvSpPr>
        <p:spPr>
          <a:xfrm>
            <a:off x="4374618" y="4241280"/>
            <a:ext cx="5664200" cy="1828800"/>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pic>
        <p:nvPicPr>
          <p:cNvPr id="11273" name="Picture 2" descr="Image result for carefusion esophageal probe">
            <a:extLst>
              <a:ext uri="{FF2B5EF4-FFF2-40B4-BE49-F238E27FC236}">
                <a16:creationId xmlns:a16="http://schemas.microsoft.com/office/drawing/2014/main" id="{F60C3D73-B8D6-4F0D-85C1-A11D3F5E3E0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18024" y="4807744"/>
            <a:ext cx="18367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4" name="TextBox 9">
            <a:extLst>
              <a:ext uri="{FF2B5EF4-FFF2-40B4-BE49-F238E27FC236}">
                <a16:creationId xmlns:a16="http://schemas.microsoft.com/office/drawing/2014/main" id="{7E84E260-12FA-4340-B0D9-6024A1BC97F8}"/>
              </a:ext>
            </a:extLst>
          </p:cNvPr>
          <p:cNvSpPr txBox="1">
            <a:spLocks noChangeArrowheads="1"/>
          </p:cNvSpPr>
          <p:nvPr/>
        </p:nvSpPr>
        <p:spPr bwMode="auto">
          <a:xfrm>
            <a:off x="4374618" y="4329051"/>
            <a:ext cx="31956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600" dirty="0"/>
              <a:t>Esophageal</a:t>
            </a:r>
            <a:r>
              <a:rPr lang="en-US" altLang="en-US" dirty="0"/>
              <a:t> / rectal probe</a:t>
            </a:r>
          </a:p>
        </p:txBody>
      </p:sp>
      <p:sp>
        <p:nvSpPr>
          <p:cNvPr id="11275" name="TextBox 10">
            <a:extLst>
              <a:ext uri="{FF2B5EF4-FFF2-40B4-BE49-F238E27FC236}">
                <a16:creationId xmlns:a16="http://schemas.microsoft.com/office/drawing/2014/main" id="{C5746C27-78F1-4F2D-8657-7A9F9FDE9C70}"/>
              </a:ext>
            </a:extLst>
          </p:cNvPr>
          <p:cNvSpPr txBox="1">
            <a:spLocks noChangeArrowheads="1"/>
          </p:cNvSpPr>
          <p:nvPr/>
        </p:nvSpPr>
        <p:spPr bwMode="auto">
          <a:xfrm>
            <a:off x="6400403" y="4902200"/>
            <a:ext cx="3703638"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400" dirty="0"/>
              <a:t>For use in the esophagus: measure from the</a:t>
            </a:r>
          </a:p>
          <a:p>
            <a:pPr eaLnBrk="1" hangingPunct="1"/>
            <a:r>
              <a:rPr lang="en-US" altLang="en-US" sz="1400" dirty="0"/>
              <a:t>ear lobe to mid chest with the probe. You </a:t>
            </a:r>
          </a:p>
          <a:p>
            <a:pPr eaLnBrk="1" hangingPunct="1"/>
            <a:r>
              <a:rPr lang="en-US" altLang="en-US" sz="1400" dirty="0"/>
              <a:t>do not want the probe to be in the stomach.</a:t>
            </a:r>
          </a:p>
          <a:p>
            <a:pPr eaLnBrk="1" hangingPunct="1"/>
            <a:r>
              <a:rPr lang="en-US" altLang="en-US" sz="1400" dirty="0"/>
              <a:t>Confirm placement with </a:t>
            </a:r>
            <a:r>
              <a:rPr lang="en-US" altLang="en-US" sz="1400" dirty="0" err="1"/>
              <a:t>xray</a:t>
            </a:r>
            <a:r>
              <a:rPr lang="en-US" altLang="en-US" sz="1400" dirty="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54B2B-9960-4CFF-8DA0-09637A376A7D}"/>
              </a:ext>
            </a:extLst>
          </p:cNvPr>
          <p:cNvSpPr>
            <a:spLocks noGrp="1"/>
          </p:cNvSpPr>
          <p:nvPr>
            <p:ph type="title"/>
          </p:nvPr>
        </p:nvSpPr>
        <p:spPr/>
        <p:txBody>
          <a:bodyPr/>
          <a:lstStyle/>
          <a:p>
            <a:r>
              <a:rPr lang="en-US" dirty="0"/>
              <a:t>TTM SEDATION AND Neuromuscular BLOCKADE (NMB)</a:t>
            </a:r>
          </a:p>
        </p:txBody>
      </p:sp>
      <p:sp>
        <p:nvSpPr>
          <p:cNvPr id="3" name="Content Placeholder 2">
            <a:extLst>
              <a:ext uri="{FF2B5EF4-FFF2-40B4-BE49-F238E27FC236}">
                <a16:creationId xmlns:a16="http://schemas.microsoft.com/office/drawing/2014/main" id="{1376E90C-DD06-4CBB-8205-390D3308E970}"/>
              </a:ext>
            </a:extLst>
          </p:cNvPr>
          <p:cNvSpPr>
            <a:spLocks noGrp="1"/>
          </p:cNvSpPr>
          <p:nvPr>
            <p:ph idx="1"/>
          </p:nvPr>
        </p:nvSpPr>
        <p:spPr/>
        <p:txBody>
          <a:bodyPr>
            <a:normAutofit/>
          </a:bodyPr>
          <a:lstStyle/>
          <a:p>
            <a:r>
              <a:rPr lang="en-US" dirty="0"/>
              <a:t>If Fentanyl and Propofol infusions do not control shivering, add NMB using the NMB order set and follow as per administration instructions.  Ensure patient RASS is -4 or -5 prior to initiating NMB.  </a:t>
            </a:r>
          </a:p>
          <a:p>
            <a:r>
              <a:rPr lang="en-US" dirty="0"/>
              <a:t>Continuous NMB infusions are usually not required during the TTM maintenance period after the goal temperature is achieved.</a:t>
            </a:r>
          </a:p>
          <a:p>
            <a:pPr marL="0" indent="0">
              <a:buNone/>
            </a:pPr>
            <a:endParaRPr lang="en-US" dirty="0"/>
          </a:p>
          <a:p>
            <a:endParaRPr lang="en-US" dirty="0"/>
          </a:p>
        </p:txBody>
      </p:sp>
    </p:spTree>
    <p:extLst>
      <p:ext uri="{BB962C8B-B14F-4D97-AF65-F5344CB8AC3E}">
        <p14:creationId xmlns:p14="http://schemas.microsoft.com/office/powerpoint/2010/main" val="1927434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D6032-556B-4549-AD0E-E8A3FAE12BFC}"/>
              </a:ext>
            </a:extLst>
          </p:cNvPr>
          <p:cNvSpPr>
            <a:spLocks noGrp="1"/>
          </p:cNvSpPr>
          <p:nvPr>
            <p:ph type="title"/>
          </p:nvPr>
        </p:nvSpPr>
        <p:spPr/>
        <p:txBody>
          <a:bodyPr/>
          <a:lstStyle/>
          <a:p>
            <a:r>
              <a:rPr lang="en-US" dirty="0"/>
              <a:t>TTM TEMPERATURE GOALS</a:t>
            </a:r>
          </a:p>
        </p:txBody>
      </p:sp>
      <p:sp>
        <p:nvSpPr>
          <p:cNvPr id="3" name="Content Placeholder 2">
            <a:extLst>
              <a:ext uri="{FF2B5EF4-FFF2-40B4-BE49-F238E27FC236}">
                <a16:creationId xmlns:a16="http://schemas.microsoft.com/office/drawing/2014/main" id="{DEC65D95-8E9A-441D-92F5-89B5087188FB}"/>
              </a:ext>
            </a:extLst>
          </p:cNvPr>
          <p:cNvSpPr>
            <a:spLocks noGrp="1"/>
          </p:cNvSpPr>
          <p:nvPr>
            <p:ph idx="1"/>
          </p:nvPr>
        </p:nvSpPr>
        <p:spPr/>
        <p:txBody>
          <a:bodyPr/>
          <a:lstStyle/>
          <a:p>
            <a:r>
              <a:rPr lang="en-US" dirty="0"/>
              <a:t>Select a specific goal temperature between 32°-36°C</a:t>
            </a:r>
          </a:p>
          <a:p>
            <a:r>
              <a:rPr lang="en-US" dirty="0"/>
              <a:t>This temperature should be achieved as early as possible following ROSC and maintained for 24 hours prior to gradual rewarming </a:t>
            </a:r>
          </a:p>
          <a:p>
            <a:r>
              <a:rPr lang="en-US" dirty="0"/>
              <a:t>The goal is to reach target temperature within 4 hours of initiation of TTM.</a:t>
            </a:r>
          </a:p>
          <a:p>
            <a:endParaRPr lang="en-US" dirty="0"/>
          </a:p>
        </p:txBody>
      </p:sp>
    </p:spTree>
    <p:extLst>
      <p:ext uri="{BB962C8B-B14F-4D97-AF65-F5344CB8AC3E}">
        <p14:creationId xmlns:p14="http://schemas.microsoft.com/office/powerpoint/2010/main" val="32995108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58BD1-4BCA-40E0-AE8A-897F737474E1}"/>
              </a:ext>
            </a:extLst>
          </p:cNvPr>
          <p:cNvSpPr>
            <a:spLocks noGrp="1"/>
          </p:cNvSpPr>
          <p:nvPr>
            <p:ph type="title"/>
          </p:nvPr>
        </p:nvSpPr>
        <p:spPr/>
        <p:txBody>
          <a:bodyPr/>
          <a:lstStyle/>
          <a:p>
            <a:r>
              <a:rPr lang="en-US" dirty="0"/>
              <a:t>TTM Electrolyte monitoring</a:t>
            </a:r>
          </a:p>
        </p:txBody>
      </p:sp>
      <p:sp>
        <p:nvSpPr>
          <p:cNvPr id="3" name="Content Placeholder 2">
            <a:extLst>
              <a:ext uri="{FF2B5EF4-FFF2-40B4-BE49-F238E27FC236}">
                <a16:creationId xmlns:a16="http://schemas.microsoft.com/office/drawing/2014/main" id="{ECEA797E-2EDD-4422-A5FE-1772C176E3C8}"/>
              </a:ext>
            </a:extLst>
          </p:cNvPr>
          <p:cNvSpPr>
            <a:spLocks noGrp="1"/>
          </p:cNvSpPr>
          <p:nvPr>
            <p:ph idx="1"/>
          </p:nvPr>
        </p:nvSpPr>
        <p:spPr/>
        <p:txBody>
          <a:bodyPr>
            <a:normAutofit fontScale="85000" lnSpcReduction="10000"/>
          </a:bodyPr>
          <a:lstStyle/>
          <a:p>
            <a:r>
              <a:rPr lang="en-US" dirty="0"/>
              <a:t>Discontinue electrolyte replacement protocol </a:t>
            </a:r>
          </a:p>
          <a:p>
            <a:r>
              <a:rPr lang="en-US" dirty="0"/>
              <a:t>Do not use “fingerstick” or capillary blood glucose measurements in patients receiving TTM. Samples should be drawn from arterial line and tested on the standard glucometers.</a:t>
            </a:r>
          </a:p>
          <a:p>
            <a:r>
              <a:rPr lang="en-US" dirty="0"/>
              <a:t>Hypothermia initiation/maintenance may cause hypokalemia while rewarming may cause hyperkalemia.  </a:t>
            </a:r>
            <a:r>
              <a:rPr lang="en-US" dirty="0" err="1"/>
              <a:t>Supranormal</a:t>
            </a:r>
            <a:r>
              <a:rPr lang="en-US" dirty="0"/>
              <a:t> magnesium levels (2.5-3.5 mg/dL) may be useful during TTM for shivering prevention.  </a:t>
            </a:r>
          </a:p>
          <a:p>
            <a:r>
              <a:rPr lang="en-US" dirty="0"/>
              <a:t>Standard ICU Electrolyte Replacement protocols should be not be utilized in TTM patients</a:t>
            </a:r>
          </a:p>
          <a:p>
            <a:r>
              <a:rPr lang="en-US" dirty="0"/>
              <a:t>Once rewarmed ICU Electrolyte Replacement Protocols may be initiated</a:t>
            </a:r>
          </a:p>
          <a:p>
            <a:endParaRPr lang="en-US" dirty="0"/>
          </a:p>
        </p:txBody>
      </p:sp>
    </p:spTree>
    <p:extLst>
      <p:ext uri="{BB962C8B-B14F-4D97-AF65-F5344CB8AC3E}">
        <p14:creationId xmlns:p14="http://schemas.microsoft.com/office/powerpoint/2010/main" val="18169951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Circuit</Template>
  <TotalTime>81</TotalTime>
  <Words>874</Words>
  <Application>Microsoft Office PowerPoint</Application>
  <PresentationFormat>Widescreen</PresentationFormat>
  <Paragraphs>63</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Trebuchet MS</vt:lpstr>
      <vt:lpstr>Tw Cen MT</vt:lpstr>
      <vt:lpstr>Circuit</vt:lpstr>
      <vt:lpstr>Targeted Temperature Management (TTM) for MICU</vt:lpstr>
      <vt:lpstr>TTM IN THE MICU</vt:lpstr>
      <vt:lpstr>HFHS TTM INCLUSION Criteria</vt:lpstr>
      <vt:lpstr>HFHS TTM EXCLUSION CRITERIA</vt:lpstr>
      <vt:lpstr>HFH MICU TTM</vt:lpstr>
      <vt:lpstr>Artic SuN®</vt:lpstr>
      <vt:lpstr>TTM SEDATION AND Neuromuscular BLOCKADE (NMB)</vt:lpstr>
      <vt:lpstr>TTM TEMPERATURE GOALS</vt:lpstr>
      <vt:lpstr>TTM Electrolyte monitoring</vt:lpstr>
      <vt:lpstr>TTM FeeDING</vt:lpstr>
      <vt:lpstr>TTM REWARMING PHASE</vt:lpstr>
      <vt:lpstr>AHA 2015 POST-CARDIAC ARREST TTM Recommendations</vt:lpstr>
      <vt:lpstr>AHA ACLS Post-CARDIAC ARREST CARE 2015 Evidence/Recommendations For TTM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Targeted Temperature Management (TTM) for MICU</dc:title>
  <dc:creator>Swiderek, Jennifer</dc:creator>
  <cp:lastModifiedBy>Lazar, Michael</cp:lastModifiedBy>
  <cp:revision>7</cp:revision>
  <dcterms:created xsi:type="dcterms:W3CDTF">2019-06-27T13:29:39Z</dcterms:created>
  <dcterms:modified xsi:type="dcterms:W3CDTF">2019-06-28T15:41:17Z</dcterms:modified>
</cp:coreProperties>
</file>