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999" r:id="rId3"/>
    <p:sldId id="2998" r:id="rId4"/>
    <p:sldId id="3000" r:id="rId5"/>
    <p:sldId id="3001" r:id="rId6"/>
    <p:sldId id="3002" r:id="rId7"/>
    <p:sldId id="300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A06F3-194F-4CEB-B30B-443361AE337A}" v="4" dt="2022-03-02T13:29:17.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05/8/layout/hProcess10"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dgm:t>
        <a:bodyPr/>
        <a:lstStyle/>
        <a:p>
          <a:r>
            <a:rPr lang="en-US"/>
            <a:t>Cognitive</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dgm:spPr/>
      <dgm:t>
        <a:bodyPr/>
        <a:lstStyle/>
        <a:p>
          <a:endParaRPr lang="en-US"/>
        </a:p>
      </dgm:t>
    </dgm:pt>
    <dgm:pt modelId="{B2B879BD-3840-400C-92BD-B2C2383358D7}">
      <dgm:prSet/>
      <dgm:spPr/>
      <dgm:t>
        <a:bodyPr/>
        <a:lstStyle/>
        <a:p>
          <a:r>
            <a:rPr lang="en-US"/>
            <a:t>Psychiatric</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dgm:spPr/>
      <dgm:t>
        <a:bodyPr/>
        <a:lstStyle/>
        <a:p>
          <a:endParaRPr lang="en-US"/>
        </a:p>
      </dgm:t>
    </dgm:pt>
    <dgm:pt modelId="{CA9D674E-4FF1-45DC-82E4-0B2DB6A5363F}">
      <dgm:prSet/>
      <dgm:spPr/>
      <dgm:t>
        <a:bodyPr/>
        <a:lstStyle/>
        <a:p>
          <a:r>
            <a:rPr lang="en-US"/>
            <a:t>Behavioral</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dgm:spPr/>
      <dgm:t>
        <a:bodyPr/>
        <a:lstStyle/>
        <a:p>
          <a:endParaRPr lang="en-US"/>
        </a:p>
      </dgm:t>
    </dgm:pt>
    <dgm:pt modelId="{B321E148-1D56-4713-B850-E1993090CAC1}">
      <dgm:prSet/>
      <dgm:spPr/>
      <dgm:t>
        <a:bodyPr/>
        <a:lstStyle/>
        <a:p>
          <a:r>
            <a:rPr lang="en-US"/>
            <a:t>Executive functioning</a:t>
          </a:r>
        </a:p>
      </dgm:t>
    </dgm:pt>
    <dgm:pt modelId="{19933DB9-5D51-468B-8486-3E072B2994C6}" type="parTrans" cxnId="{A73ACB72-3EB1-4829-8BC4-4CF4855A0948}">
      <dgm:prSet/>
      <dgm:spPr/>
      <dgm:t>
        <a:bodyPr/>
        <a:lstStyle/>
        <a:p>
          <a:endParaRPr lang="en-US"/>
        </a:p>
      </dgm:t>
    </dgm:pt>
    <dgm:pt modelId="{63C4FE08-913E-400C-A2F7-CF13FAA414E9}" type="sibTrans" cxnId="{A73ACB72-3EB1-4829-8BC4-4CF4855A0948}">
      <dgm:prSet/>
      <dgm:spPr/>
      <dgm:t>
        <a:bodyPr/>
        <a:lstStyle/>
        <a:p>
          <a:endParaRPr lang="en-US"/>
        </a:p>
      </dgm:t>
    </dgm:pt>
    <dgm:pt modelId="{F6117B89-6D88-438F-B8B9-C5CAA8BC8074}">
      <dgm:prSet/>
      <dgm:spPr/>
      <dgm:t>
        <a:bodyPr/>
        <a:lstStyle/>
        <a:p>
          <a:r>
            <a:rPr lang="en-US"/>
            <a:t>Attention</a:t>
          </a:r>
        </a:p>
      </dgm:t>
    </dgm:pt>
    <dgm:pt modelId="{BDDAC766-02F0-4B24-93E1-C89256B4A04C}" type="parTrans" cxnId="{3F1C10B3-63F6-4D82-BC9C-1B50D0A880D7}">
      <dgm:prSet/>
      <dgm:spPr/>
      <dgm:t>
        <a:bodyPr/>
        <a:lstStyle/>
        <a:p>
          <a:endParaRPr lang="en-US"/>
        </a:p>
      </dgm:t>
    </dgm:pt>
    <dgm:pt modelId="{196A4FDE-F4DF-4AE8-B047-8BDB6CC7B770}" type="sibTrans" cxnId="{3F1C10B3-63F6-4D82-BC9C-1B50D0A880D7}">
      <dgm:prSet/>
      <dgm:spPr/>
      <dgm:t>
        <a:bodyPr/>
        <a:lstStyle/>
        <a:p>
          <a:endParaRPr lang="en-US"/>
        </a:p>
      </dgm:t>
    </dgm:pt>
    <dgm:pt modelId="{33BFC741-7D6A-4893-B8D8-C6E3DD09DF2C}">
      <dgm:prSet/>
      <dgm:spPr/>
      <dgm:t>
        <a:bodyPr/>
        <a:lstStyle/>
        <a:p>
          <a:r>
            <a:rPr lang="en-US"/>
            <a:t>Memory</a:t>
          </a:r>
        </a:p>
      </dgm:t>
    </dgm:pt>
    <dgm:pt modelId="{C145777F-4DD8-41FF-979F-707A7FAEE340}" type="parTrans" cxnId="{79E786A2-126B-4CA6-8426-48710B8DF175}">
      <dgm:prSet/>
      <dgm:spPr/>
      <dgm:t>
        <a:bodyPr/>
        <a:lstStyle/>
        <a:p>
          <a:endParaRPr lang="en-US"/>
        </a:p>
      </dgm:t>
    </dgm:pt>
    <dgm:pt modelId="{7329268F-B4E5-4700-AB79-11454D1A1342}" type="sibTrans" cxnId="{79E786A2-126B-4CA6-8426-48710B8DF175}">
      <dgm:prSet/>
      <dgm:spPr/>
      <dgm:t>
        <a:bodyPr/>
        <a:lstStyle/>
        <a:p>
          <a:endParaRPr lang="en-US"/>
        </a:p>
      </dgm:t>
    </dgm:pt>
    <dgm:pt modelId="{D088DFC9-D01C-41A9-AC22-C3BF156ABCE9}">
      <dgm:prSet/>
      <dgm:spPr/>
      <dgm:t>
        <a:bodyPr/>
        <a:lstStyle/>
        <a:p>
          <a:r>
            <a:rPr lang="en-US"/>
            <a:t>Anxiety/PTSD</a:t>
          </a:r>
        </a:p>
      </dgm:t>
    </dgm:pt>
    <dgm:pt modelId="{8F9C10F9-0EFE-4BAD-8B65-A65B923FAD1A}" type="parTrans" cxnId="{475D38B5-05DF-49E2-8679-E91C2C9E800A}">
      <dgm:prSet/>
      <dgm:spPr/>
      <dgm:t>
        <a:bodyPr/>
        <a:lstStyle/>
        <a:p>
          <a:endParaRPr lang="en-US"/>
        </a:p>
      </dgm:t>
    </dgm:pt>
    <dgm:pt modelId="{C33E930F-536D-4D0A-8C1B-77048F4AB420}" type="sibTrans" cxnId="{475D38B5-05DF-49E2-8679-E91C2C9E800A}">
      <dgm:prSet/>
      <dgm:spPr/>
      <dgm:t>
        <a:bodyPr/>
        <a:lstStyle/>
        <a:p>
          <a:endParaRPr lang="en-US"/>
        </a:p>
      </dgm:t>
    </dgm:pt>
    <dgm:pt modelId="{274C0926-751E-4714-A75C-A096186F3689}">
      <dgm:prSet/>
      <dgm:spPr/>
      <dgm:t>
        <a:bodyPr/>
        <a:lstStyle/>
        <a:p>
          <a:r>
            <a:rPr lang="en-US"/>
            <a:t>Depression</a:t>
          </a:r>
        </a:p>
      </dgm:t>
    </dgm:pt>
    <dgm:pt modelId="{E2531662-D8B4-4BAE-9E76-4CC12967CE60}" type="parTrans" cxnId="{B460C2A2-5EDB-4B58-B762-FBBADB2E350B}">
      <dgm:prSet/>
      <dgm:spPr/>
      <dgm:t>
        <a:bodyPr/>
        <a:lstStyle/>
        <a:p>
          <a:endParaRPr lang="en-US"/>
        </a:p>
      </dgm:t>
    </dgm:pt>
    <dgm:pt modelId="{909B9015-6CC8-4821-9D15-5BFDEDDDF878}" type="sibTrans" cxnId="{B460C2A2-5EDB-4B58-B762-FBBADB2E350B}">
      <dgm:prSet/>
      <dgm:spPr/>
      <dgm:t>
        <a:bodyPr/>
        <a:lstStyle/>
        <a:p>
          <a:endParaRPr lang="en-US"/>
        </a:p>
      </dgm:t>
    </dgm:pt>
    <dgm:pt modelId="{01EEC497-2217-4664-94F8-F6451262B5AB}">
      <dgm:prSet/>
      <dgm:spPr/>
      <dgm:t>
        <a:bodyPr/>
        <a:lstStyle/>
        <a:p>
          <a:r>
            <a:rPr lang="en-US"/>
            <a:t>Psychosis</a:t>
          </a:r>
        </a:p>
      </dgm:t>
    </dgm:pt>
    <dgm:pt modelId="{96759A8B-65AD-421E-91E3-DD8588EAE690}" type="parTrans" cxnId="{124AD21A-78F0-460F-BFDF-7C6075B80675}">
      <dgm:prSet/>
      <dgm:spPr/>
      <dgm:t>
        <a:bodyPr/>
        <a:lstStyle/>
        <a:p>
          <a:endParaRPr lang="en-US"/>
        </a:p>
      </dgm:t>
    </dgm:pt>
    <dgm:pt modelId="{87650BC1-F2B7-44B2-966E-0339303DB86C}" type="sibTrans" cxnId="{124AD21A-78F0-460F-BFDF-7C6075B80675}">
      <dgm:prSet/>
      <dgm:spPr/>
      <dgm:t>
        <a:bodyPr/>
        <a:lstStyle/>
        <a:p>
          <a:endParaRPr lang="en-US"/>
        </a:p>
      </dgm:t>
    </dgm:pt>
    <dgm:pt modelId="{91B8C591-F178-4509-81A1-20B0625E04A8}">
      <dgm:prSet/>
      <dgm:spPr/>
      <dgm:t>
        <a:bodyPr/>
        <a:lstStyle/>
        <a:p>
          <a:r>
            <a:rPr lang="en-US"/>
            <a:t>Sleep change</a:t>
          </a:r>
        </a:p>
      </dgm:t>
    </dgm:pt>
    <dgm:pt modelId="{6D3F005A-AD8C-48D6-956D-FA722252E0F9}" type="parTrans" cxnId="{2F162A6C-B332-4266-8342-17D36B869281}">
      <dgm:prSet/>
      <dgm:spPr/>
      <dgm:t>
        <a:bodyPr/>
        <a:lstStyle/>
        <a:p>
          <a:endParaRPr lang="en-US"/>
        </a:p>
      </dgm:t>
    </dgm:pt>
    <dgm:pt modelId="{AF4C917E-D06A-4312-BAB4-978FDE443412}" type="sibTrans" cxnId="{2F162A6C-B332-4266-8342-17D36B869281}">
      <dgm:prSet/>
      <dgm:spPr/>
      <dgm:t>
        <a:bodyPr/>
        <a:lstStyle/>
        <a:p>
          <a:endParaRPr lang="en-US"/>
        </a:p>
      </dgm:t>
    </dgm:pt>
    <dgm:pt modelId="{BA5A4891-A4EA-45D5-84A3-53914EA91265}">
      <dgm:prSet/>
      <dgm:spPr/>
      <dgm:t>
        <a:bodyPr/>
        <a:lstStyle/>
        <a:p>
          <a:r>
            <a:rPr lang="en-US"/>
            <a:t>Aggression</a:t>
          </a:r>
        </a:p>
      </dgm:t>
    </dgm:pt>
    <dgm:pt modelId="{A78828CB-701E-4935-989A-477D3B88A9F8}" type="parTrans" cxnId="{B0668FF2-39FF-47AA-99F1-FD4B056A0B31}">
      <dgm:prSet/>
      <dgm:spPr/>
      <dgm:t>
        <a:bodyPr/>
        <a:lstStyle/>
        <a:p>
          <a:endParaRPr lang="en-US"/>
        </a:p>
      </dgm:t>
    </dgm:pt>
    <dgm:pt modelId="{C43BB570-FF9B-46E8-B568-B0B988174C77}" type="sibTrans" cxnId="{B0668FF2-39FF-47AA-99F1-FD4B056A0B31}">
      <dgm:prSet/>
      <dgm:spPr/>
      <dgm:t>
        <a:bodyPr/>
        <a:lstStyle/>
        <a:p>
          <a:endParaRPr lang="en-US"/>
        </a:p>
      </dgm:t>
    </dgm:pt>
    <dgm:pt modelId="{97FD88E3-1296-4DBA-878D-BBFF89F18A72}">
      <dgm:prSet/>
      <dgm:spPr/>
      <dgm:t>
        <a:bodyPr/>
        <a:lstStyle/>
        <a:p>
          <a:endParaRPr lang="en-US"/>
        </a:p>
      </dgm:t>
    </dgm:pt>
    <dgm:pt modelId="{EAFC2453-D8E5-40AE-993B-572B1B9876FD}" type="parTrans" cxnId="{ED6853C3-A735-4F13-9F27-596623141F96}">
      <dgm:prSet/>
      <dgm:spPr/>
      <dgm:t>
        <a:bodyPr/>
        <a:lstStyle/>
        <a:p>
          <a:endParaRPr lang="en-US"/>
        </a:p>
      </dgm:t>
    </dgm:pt>
    <dgm:pt modelId="{18B59082-89CA-4BB3-AB4F-0DB0EF87240B}" type="sibTrans" cxnId="{ED6853C3-A735-4F13-9F27-596623141F96}">
      <dgm:prSet/>
      <dgm:spPr/>
      <dgm:t>
        <a:bodyPr/>
        <a:lstStyle/>
        <a:p>
          <a:endParaRPr lang="en-US"/>
        </a:p>
      </dgm:t>
    </dgm:pt>
    <dgm:pt modelId="{6DA17F04-51E4-43C7-8332-5C42BDECA079}">
      <dgm:prSet/>
      <dgm:spPr/>
      <dgm:t>
        <a:bodyPr/>
        <a:lstStyle/>
        <a:p>
          <a:r>
            <a:rPr lang="en-US"/>
            <a:t>Apathy </a:t>
          </a:r>
        </a:p>
      </dgm:t>
    </dgm:pt>
    <dgm:pt modelId="{872B8AE7-EF1E-41CA-A5E0-3419D103C329}" type="parTrans" cxnId="{ECD9D651-0BCB-49A7-B0E9-CEDF8468A4F2}">
      <dgm:prSet/>
      <dgm:spPr/>
      <dgm:t>
        <a:bodyPr/>
        <a:lstStyle/>
        <a:p>
          <a:endParaRPr lang="en-US"/>
        </a:p>
      </dgm:t>
    </dgm:pt>
    <dgm:pt modelId="{71980286-E2DF-4CF8-B3E6-F7FA08EED6D3}" type="sibTrans" cxnId="{ECD9D651-0BCB-49A7-B0E9-CEDF8468A4F2}">
      <dgm:prSet/>
      <dgm:spPr/>
      <dgm:t>
        <a:bodyPr/>
        <a:lstStyle/>
        <a:p>
          <a:endParaRPr lang="en-US"/>
        </a:p>
      </dgm:t>
    </dgm:pt>
    <dgm:pt modelId="{73FEE6E6-00CA-4F6C-A430-91E9A3A26543}" type="pres">
      <dgm:prSet presAssocID="{15509919-36B5-4162-8899-417A9F93473B}" presName="Name0" presStyleCnt="0">
        <dgm:presLayoutVars>
          <dgm:dir/>
          <dgm:resizeHandles val="exact"/>
        </dgm:presLayoutVars>
      </dgm:prSet>
      <dgm:spPr/>
    </dgm:pt>
    <dgm:pt modelId="{C88B23B7-1CD8-4302-AE80-63FA057C3C93}" type="pres">
      <dgm:prSet presAssocID="{AAF9DEE3-8444-4CA1-8BC2-D834D3ED6C74}" presName="composite" presStyleCnt="0"/>
      <dgm:spPr/>
    </dgm:pt>
    <dgm:pt modelId="{CC7EDC37-D473-4DC9-AC30-D317E26F89F4}" type="pres">
      <dgm:prSet presAssocID="{AAF9DEE3-8444-4CA1-8BC2-D834D3ED6C74}"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dgm:spPr>
      <dgm:extLst>
        <a:ext uri="{E40237B7-FDA0-4F09-8148-C483321AD2D9}">
          <dgm14:cNvPr xmlns:dgm14="http://schemas.microsoft.com/office/drawing/2010/diagram" id="0" name="" descr="Brain in head"/>
        </a:ext>
      </dgm:extLst>
    </dgm:pt>
    <dgm:pt modelId="{EC0C2FBB-2918-4AE5-8404-93F31DC23E61}" type="pres">
      <dgm:prSet presAssocID="{AAF9DEE3-8444-4CA1-8BC2-D834D3ED6C74}" presName="txNode" presStyleLbl="node1" presStyleIdx="0" presStyleCnt="3">
        <dgm:presLayoutVars>
          <dgm:bulletEnabled val="1"/>
        </dgm:presLayoutVars>
      </dgm:prSet>
      <dgm:spPr/>
    </dgm:pt>
    <dgm:pt modelId="{D54DF13F-1387-4F47-BC8D-5C5B6DF16C5A}" type="pres">
      <dgm:prSet presAssocID="{23210C7F-6847-491E-BE1F-A79529AF2B8B}" presName="sibTrans" presStyleLbl="sibTrans2D1" presStyleIdx="0" presStyleCnt="2"/>
      <dgm:spPr/>
    </dgm:pt>
    <dgm:pt modelId="{F71DE0EE-FB6D-4A65-96E0-E03C38582471}" type="pres">
      <dgm:prSet presAssocID="{23210C7F-6847-491E-BE1F-A79529AF2B8B}" presName="connTx" presStyleLbl="sibTrans2D1" presStyleIdx="0" presStyleCnt="2"/>
      <dgm:spPr/>
    </dgm:pt>
    <dgm:pt modelId="{A0220ECD-808D-4CA8-BBCC-8EC04B55BD0C}" type="pres">
      <dgm:prSet presAssocID="{B2B879BD-3840-400C-92BD-B2C2383358D7}" presName="composite" presStyleCnt="0"/>
      <dgm:spPr/>
    </dgm:pt>
    <dgm:pt modelId="{E982D898-FA63-42D0-BD38-3394D766F2ED}" type="pres">
      <dgm:prSet presAssocID="{B2B879BD-3840-400C-92BD-B2C2383358D7}" presName="imagSh" presStyleLbl="b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ama"/>
        </a:ext>
      </dgm:extLst>
    </dgm:pt>
    <dgm:pt modelId="{7EF42872-1BC8-42FB-B9F5-0D3F15D57283}" type="pres">
      <dgm:prSet presAssocID="{B2B879BD-3840-400C-92BD-B2C2383358D7}" presName="txNode" presStyleLbl="node1" presStyleIdx="1" presStyleCnt="3">
        <dgm:presLayoutVars>
          <dgm:bulletEnabled val="1"/>
        </dgm:presLayoutVars>
      </dgm:prSet>
      <dgm:spPr/>
    </dgm:pt>
    <dgm:pt modelId="{24163692-7424-4D1C-8F49-E3113DD5252F}" type="pres">
      <dgm:prSet presAssocID="{FBAA44FF-54DE-45C8-9FAC-512C40277233}" presName="sibTrans" presStyleLbl="sibTrans2D1" presStyleIdx="1" presStyleCnt="2"/>
      <dgm:spPr/>
    </dgm:pt>
    <dgm:pt modelId="{BCCE622C-8598-497A-9A61-C520A5BE2AC0}" type="pres">
      <dgm:prSet presAssocID="{FBAA44FF-54DE-45C8-9FAC-512C40277233}" presName="connTx" presStyleLbl="sibTrans2D1" presStyleIdx="1" presStyleCnt="2"/>
      <dgm:spPr/>
    </dgm:pt>
    <dgm:pt modelId="{0EA8D9C5-06FB-41F3-84DF-24A658DFF0BA}" type="pres">
      <dgm:prSet presAssocID="{CA9D674E-4FF1-45DC-82E4-0B2DB6A5363F}" presName="composite" presStyleCnt="0"/>
      <dgm:spPr/>
    </dgm:pt>
    <dgm:pt modelId="{66E37951-E797-417D-967C-EF9D013128FE}" type="pres">
      <dgm:prSet presAssocID="{CA9D674E-4FF1-45DC-82E4-0B2DB6A5363F}" presName="imagSh" presStyleLbl="b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dgm:spPr>
      <dgm:extLst>
        <a:ext uri="{E40237B7-FDA0-4F09-8148-C483321AD2D9}">
          <dgm14:cNvPr xmlns:dgm14="http://schemas.microsoft.com/office/drawing/2010/diagram" id="0" name="" descr="Run"/>
        </a:ext>
      </dgm:extLst>
    </dgm:pt>
    <dgm:pt modelId="{7555CEEE-E663-44AD-B675-B4D3809F9792}" type="pres">
      <dgm:prSet presAssocID="{CA9D674E-4FF1-45DC-82E4-0B2DB6A5363F}" presName="txNode" presStyleLbl="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A98ED115-81C9-4D29-9197-3EC2F372BCB6}" type="presOf" srcId="{BA5A4891-A4EA-45D5-84A3-53914EA91265}" destId="{7555CEEE-E663-44AD-B675-B4D3809F9792}" srcOrd="0" destOrd="2" presId="urn:microsoft.com/office/officeart/2005/8/layout/hProcess10"/>
    <dgm:cxn modelId="{124AD21A-78F0-460F-BFDF-7C6075B80675}" srcId="{B2B879BD-3840-400C-92BD-B2C2383358D7}" destId="{01EEC497-2217-4664-94F8-F6451262B5AB}" srcOrd="2" destOrd="0" parTransId="{96759A8B-65AD-421E-91E3-DD8588EAE690}" sibTransId="{87650BC1-F2B7-44B2-966E-0339303DB86C}"/>
    <dgm:cxn modelId="{F1019A34-7A90-4F01-A393-F1467BB56967}" type="presOf" srcId="{CA9D674E-4FF1-45DC-82E4-0B2DB6A5363F}" destId="{7555CEEE-E663-44AD-B675-B4D3809F9792}" srcOrd="0" destOrd="0" presId="urn:microsoft.com/office/officeart/2005/8/layout/hProcess10"/>
    <dgm:cxn modelId="{C5BD0B3A-2D82-4EC1-9975-05076C4418DA}" srcId="{15509919-36B5-4162-8899-417A9F93473B}" destId="{CA9D674E-4FF1-45DC-82E4-0B2DB6A5363F}" srcOrd="2" destOrd="0" parTransId="{F1F10F9B-925A-4787-9D00-91106497A02E}" sibTransId="{196DA4DC-9DD2-4A39-8A3A-D367BFE5A8BA}"/>
    <dgm:cxn modelId="{AE2ED43B-EE2C-4131-9023-9010F0573921}" type="presOf" srcId="{B321E148-1D56-4713-B850-E1993090CAC1}" destId="{EC0C2FBB-2918-4AE5-8404-93F31DC23E61}" srcOrd="0" destOrd="1" presId="urn:microsoft.com/office/officeart/2005/8/layout/hProcess10"/>
    <dgm:cxn modelId="{EDE5523D-0BAC-45BD-8AED-811BC2D4D082}" type="presOf" srcId="{FBAA44FF-54DE-45C8-9FAC-512C40277233}" destId="{BCCE622C-8598-497A-9A61-C520A5BE2AC0}" srcOrd="1" destOrd="0" presId="urn:microsoft.com/office/officeart/2005/8/layout/hProcess10"/>
    <dgm:cxn modelId="{26933449-5416-404C-AE51-5110D51274D8}" type="presOf" srcId="{F6117B89-6D88-438F-B8B9-C5CAA8BC8074}" destId="{EC0C2FBB-2918-4AE5-8404-93F31DC23E61}" srcOrd="0" destOrd="2" presId="urn:microsoft.com/office/officeart/2005/8/layout/hProcess10"/>
    <dgm:cxn modelId="{F043334B-1013-4CED-BBBB-874689CDF647}" type="presOf" srcId="{97FD88E3-1296-4DBA-878D-BBFF89F18A72}" destId="{7555CEEE-E663-44AD-B675-B4D3809F9792}" srcOrd="0" destOrd="4" presId="urn:microsoft.com/office/officeart/2005/8/layout/hProcess10"/>
    <dgm:cxn modelId="{2F162A6C-B332-4266-8342-17D36B869281}" srcId="{CA9D674E-4FF1-45DC-82E4-0B2DB6A5363F}" destId="{91B8C591-F178-4509-81A1-20B0625E04A8}" srcOrd="0" destOrd="0" parTransId="{6D3F005A-AD8C-48D6-956D-FA722252E0F9}" sibTransId="{AF4C917E-D06A-4312-BAB4-978FDE443412}"/>
    <dgm:cxn modelId="{4DE3C34F-63DF-461F-B2A2-CA2C85E35253}" type="presOf" srcId="{33BFC741-7D6A-4893-B8D8-C6E3DD09DF2C}" destId="{EC0C2FBB-2918-4AE5-8404-93F31DC23E61}" srcOrd="0" destOrd="3" presId="urn:microsoft.com/office/officeart/2005/8/layout/hProcess10"/>
    <dgm:cxn modelId="{ECD9D651-0BCB-49A7-B0E9-CEDF8468A4F2}" srcId="{CA9D674E-4FF1-45DC-82E4-0B2DB6A5363F}" destId="{6DA17F04-51E4-43C7-8332-5C42BDECA079}" srcOrd="2" destOrd="0" parTransId="{872B8AE7-EF1E-41CA-A5E0-3419D103C329}" sibTransId="{71980286-E2DF-4CF8-B3E6-F7FA08EED6D3}"/>
    <dgm:cxn modelId="{BDFD3752-4958-42CF-BFC8-A22C10A579A4}" type="presOf" srcId="{23210C7F-6847-491E-BE1F-A79529AF2B8B}" destId="{D54DF13F-1387-4F47-BC8D-5C5B6DF16C5A}" srcOrd="0" destOrd="0" presId="urn:microsoft.com/office/officeart/2005/8/layout/hProcess10"/>
    <dgm:cxn modelId="{A73ACB72-3EB1-4829-8BC4-4CF4855A0948}" srcId="{AAF9DEE3-8444-4CA1-8BC2-D834D3ED6C74}" destId="{B321E148-1D56-4713-B850-E1993090CAC1}" srcOrd="0" destOrd="0" parTransId="{19933DB9-5D51-468B-8486-3E072B2994C6}" sibTransId="{63C4FE08-913E-400C-A2F7-CF13FAA414E9}"/>
    <dgm:cxn modelId="{FE67B679-43B9-4797-A7AC-283B18996CB3}" type="presOf" srcId="{FBAA44FF-54DE-45C8-9FAC-512C40277233}" destId="{24163692-7424-4D1C-8F49-E3113DD5252F}" srcOrd="0" destOrd="0" presId="urn:microsoft.com/office/officeart/2005/8/layout/hProcess10"/>
    <dgm:cxn modelId="{C831915A-68BB-40CD-9FEB-082053EB7082}" type="presOf" srcId="{6DA17F04-51E4-43C7-8332-5C42BDECA079}" destId="{7555CEEE-E663-44AD-B675-B4D3809F9792}" srcOrd="0" destOrd="3" presId="urn:microsoft.com/office/officeart/2005/8/layout/hProcess10"/>
    <dgm:cxn modelId="{3B408B7E-81F5-4B73-9C7F-AFC269CD9213}" type="presOf" srcId="{AAF9DEE3-8444-4CA1-8BC2-D834D3ED6C74}" destId="{EC0C2FBB-2918-4AE5-8404-93F31DC23E61}" srcOrd="0" destOrd="0" presId="urn:microsoft.com/office/officeart/2005/8/layout/hProcess10"/>
    <dgm:cxn modelId="{79E786A2-126B-4CA6-8426-48710B8DF175}" srcId="{AAF9DEE3-8444-4CA1-8BC2-D834D3ED6C74}" destId="{33BFC741-7D6A-4893-B8D8-C6E3DD09DF2C}" srcOrd="2" destOrd="0" parTransId="{C145777F-4DD8-41FF-979F-707A7FAEE340}" sibTransId="{7329268F-B4E5-4700-AB79-11454D1A1342}"/>
    <dgm:cxn modelId="{B460C2A2-5EDB-4B58-B762-FBBADB2E350B}" srcId="{B2B879BD-3840-400C-92BD-B2C2383358D7}" destId="{274C0926-751E-4714-A75C-A096186F3689}" srcOrd="1" destOrd="0" parTransId="{E2531662-D8B4-4BAE-9E76-4CC12967CE60}" sibTransId="{909B9015-6CC8-4821-9D15-5BFDEDDDF878}"/>
    <dgm:cxn modelId="{3F1C10B3-63F6-4D82-BC9C-1B50D0A880D7}" srcId="{AAF9DEE3-8444-4CA1-8BC2-D834D3ED6C74}" destId="{F6117B89-6D88-438F-B8B9-C5CAA8BC8074}" srcOrd="1" destOrd="0" parTransId="{BDDAC766-02F0-4B24-93E1-C89256B4A04C}" sibTransId="{196A4FDE-F4DF-4AE8-B047-8BDB6CC7B770}"/>
    <dgm:cxn modelId="{B47E3BB4-FBE9-4ACE-8219-79037581AD6A}" type="presOf" srcId="{23210C7F-6847-491E-BE1F-A79529AF2B8B}" destId="{F71DE0EE-FB6D-4A65-96E0-E03C38582471}" srcOrd="1" destOrd="0" presId="urn:microsoft.com/office/officeart/2005/8/layout/hProcess10"/>
    <dgm:cxn modelId="{475D38B5-05DF-49E2-8679-E91C2C9E800A}" srcId="{B2B879BD-3840-400C-92BD-B2C2383358D7}" destId="{D088DFC9-D01C-41A9-AC22-C3BF156ABCE9}" srcOrd="0" destOrd="0" parTransId="{8F9C10F9-0EFE-4BAD-8B65-A65B923FAD1A}" sibTransId="{C33E930F-536D-4D0A-8C1B-77048F4AB420}"/>
    <dgm:cxn modelId="{54297BB9-8E8E-4532-854C-AF0A9EFCB1A2}" type="presOf" srcId="{15509919-36B5-4162-8899-417A9F93473B}" destId="{73FEE6E6-00CA-4F6C-A430-91E9A3A26543}" srcOrd="0" destOrd="0" presId="urn:microsoft.com/office/officeart/2005/8/layout/hProcess10"/>
    <dgm:cxn modelId="{ED6853C3-A735-4F13-9F27-596623141F96}" srcId="{CA9D674E-4FF1-45DC-82E4-0B2DB6A5363F}" destId="{97FD88E3-1296-4DBA-878D-BBFF89F18A72}" srcOrd="3" destOrd="0" parTransId="{EAFC2453-D8E5-40AE-993B-572B1B9876FD}" sibTransId="{18B59082-89CA-4BB3-AB4F-0DB0EF87240B}"/>
    <dgm:cxn modelId="{42CDCACA-F394-4044-BBF6-522A0005ABCB}" srcId="{15509919-36B5-4162-8899-417A9F93473B}" destId="{B2B879BD-3840-400C-92BD-B2C2383358D7}" srcOrd="1" destOrd="0" parTransId="{09440D86-F3E6-4A3C-9E78-1AFC56348641}" sibTransId="{FBAA44FF-54DE-45C8-9FAC-512C40277233}"/>
    <dgm:cxn modelId="{5BE1EDD1-C2EA-451F-A5A0-5DA94A434A88}" type="presOf" srcId="{D088DFC9-D01C-41A9-AC22-C3BF156ABCE9}" destId="{7EF42872-1BC8-42FB-B9F5-0D3F15D57283}" srcOrd="0" destOrd="1" presId="urn:microsoft.com/office/officeart/2005/8/layout/hProcess10"/>
    <dgm:cxn modelId="{1C0AAFD8-D5A7-4717-A4B8-3DEA1FFD583C}" type="presOf" srcId="{274C0926-751E-4714-A75C-A096186F3689}" destId="{7EF42872-1BC8-42FB-B9F5-0D3F15D57283}" srcOrd="0" destOrd="2" presId="urn:microsoft.com/office/officeart/2005/8/layout/hProcess10"/>
    <dgm:cxn modelId="{51198BDD-9632-4323-AA36-7117CA0379C7}" type="presOf" srcId="{91B8C591-F178-4509-81A1-20B0625E04A8}" destId="{7555CEEE-E663-44AD-B675-B4D3809F9792}" srcOrd="0" destOrd="1" presId="urn:microsoft.com/office/officeart/2005/8/layout/hProcess10"/>
    <dgm:cxn modelId="{B23A25EA-EE2B-4160-8D9E-7A0999655171}" type="presOf" srcId="{B2B879BD-3840-400C-92BD-B2C2383358D7}" destId="{7EF42872-1BC8-42FB-B9F5-0D3F15D57283}" srcOrd="0" destOrd="0" presId="urn:microsoft.com/office/officeart/2005/8/layout/hProcess10"/>
    <dgm:cxn modelId="{959981EF-8289-4444-85EA-25232DB95BA3}" type="presOf" srcId="{01EEC497-2217-4664-94F8-F6451262B5AB}" destId="{7EF42872-1BC8-42FB-B9F5-0D3F15D57283}" srcOrd="0" destOrd="3" presId="urn:microsoft.com/office/officeart/2005/8/layout/hProcess10"/>
    <dgm:cxn modelId="{B0668FF2-39FF-47AA-99F1-FD4B056A0B31}" srcId="{CA9D674E-4FF1-45DC-82E4-0B2DB6A5363F}" destId="{BA5A4891-A4EA-45D5-84A3-53914EA91265}" srcOrd="1" destOrd="0" parTransId="{A78828CB-701E-4935-989A-477D3B88A9F8}" sibTransId="{C43BB570-FF9B-46E8-B568-B0B988174C77}"/>
    <dgm:cxn modelId="{CF54C486-417E-41F9-8E8C-43ECFD395C77}" type="presParOf" srcId="{73FEE6E6-00CA-4F6C-A430-91E9A3A26543}" destId="{C88B23B7-1CD8-4302-AE80-63FA057C3C93}" srcOrd="0" destOrd="0" presId="urn:microsoft.com/office/officeart/2005/8/layout/hProcess10"/>
    <dgm:cxn modelId="{39C13162-FC18-408E-809E-36BF129A046F}" type="presParOf" srcId="{C88B23B7-1CD8-4302-AE80-63FA057C3C93}" destId="{CC7EDC37-D473-4DC9-AC30-D317E26F89F4}" srcOrd="0" destOrd="0" presId="urn:microsoft.com/office/officeart/2005/8/layout/hProcess10"/>
    <dgm:cxn modelId="{0A7F1F9E-52B9-4778-8490-7564FDBC5CB6}" type="presParOf" srcId="{C88B23B7-1CD8-4302-AE80-63FA057C3C93}" destId="{EC0C2FBB-2918-4AE5-8404-93F31DC23E61}" srcOrd="1" destOrd="0" presId="urn:microsoft.com/office/officeart/2005/8/layout/hProcess10"/>
    <dgm:cxn modelId="{E63905E3-ADFA-41C2-AB6B-C2C82107EA1D}" type="presParOf" srcId="{73FEE6E6-00CA-4F6C-A430-91E9A3A26543}" destId="{D54DF13F-1387-4F47-BC8D-5C5B6DF16C5A}" srcOrd="1" destOrd="0" presId="urn:microsoft.com/office/officeart/2005/8/layout/hProcess10"/>
    <dgm:cxn modelId="{57FBB5C9-05BF-447D-BAD8-B7ACB12FAF87}" type="presParOf" srcId="{D54DF13F-1387-4F47-BC8D-5C5B6DF16C5A}" destId="{F71DE0EE-FB6D-4A65-96E0-E03C38582471}" srcOrd="0" destOrd="0" presId="urn:microsoft.com/office/officeart/2005/8/layout/hProcess10"/>
    <dgm:cxn modelId="{26ABDB4D-E20F-4B51-89FB-4743788F6A29}" type="presParOf" srcId="{73FEE6E6-00CA-4F6C-A430-91E9A3A26543}" destId="{A0220ECD-808D-4CA8-BBCC-8EC04B55BD0C}" srcOrd="2" destOrd="0" presId="urn:microsoft.com/office/officeart/2005/8/layout/hProcess10"/>
    <dgm:cxn modelId="{3D1BD947-2B61-4AE8-A449-F4F3E3CD6F83}" type="presParOf" srcId="{A0220ECD-808D-4CA8-BBCC-8EC04B55BD0C}" destId="{E982D898-FA63-42D0-BD38-3394D766F2ED}" srcOrd="0" destOrd="0" presId="urn:microsoft.com/office/officeart/2005/8/layout/hProcess10"/>
    <dgm:cxn modelId="{85E914BB-9DBF-4CEF-B758-9EE9C1552028}" type="presParOf" srcId="{A0220ECD-808D-4CA8-BBCC-8EC04B55BD0C}" destId="{7EF42872-1BC8-42FB-B9F5-0D3F15D57283}" srcOrd="1" destOrd="0" presId="urn:microsoft.com/office/officeart/2005/8/layout/hProcess10"/>
    <dgm:cxn modelId="{3C9EA6F5-D0FE-442E-BCC0-13FC68DF6A16}" type="presParOf" srcId="{73FEE6E6-00CA-4F6C-A430-91E9A3A26543}" destId="{24163692-7424-4D1C-8F49-E3113DD5252F}" srcOrd="3" destOrd="0" presId="urn:microsoft.com/office/officeart/2005/8/layout/hProcess10"/>
    <dgm:cxn modelId="{C2B4563E-3FA4-4A7D-A270-7578EC21DCF0}" type="presParOf" srcId="{24163692-7424-4D1C-8F49-E3113DD5252F}" destId="{BCCE622C-8598-497A-9A61-C520A5BE2AC0}" srcOrd="0" destOrd="0" presId="urn:microsoft.com/office/officeart/2005/8/layout/hProcess10"/>
    <dgm:cxn modelId="{8A00912F-04FA-4D6E-A19C-53D90BBDE23E}" type="presParOf" srcId="{73FEE6E6-00CA-4F6C-A430-91E9A3A26543}" destId="{0EA8D9C5-06FB-41F3-84DF-24A658DFF0BA}" srcOrd="4" destOrd="0" presId="urn:microsoft.com/office/officeart/2005/8/layout/hProcess10"/>
    <dgm:cxn modelId="{3CD4962D-3B25-4CE4-BEEE-DDAE2361735B}" type="presParOf" srcId="{0EA8D9C5-06FB-41F3-84DF-24A658DFF0BA}" destId="{66E37951-E797-417D-967C-EF9D013128FE}" srcOrd="0" destOrd="0" presId="urn:microsoft.com/office/officeart/2005/8/layout/hProcess10"/>
    <dgm:cxn modelId="{48859B84-6E38-4A98-AA83-896AB4A0E99B}" type="presParOf" srcId="{0EA8D9C5-06FB-41F3-84DF-24A658DFF0BA}" destId="{7555CEEE-E663-44AD-B675-B4D3809F979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EDC37-D473-4DC9-AC30-D317E26F89F4}">
      <dsp:nvSpPr>
        <dsp:cNvPr id="0" name=""/>
        <dsp:cNvSpPr/>
      </dsp:nvSpPr>
      <dsp:spPr>
        <a:xfrm>
          <a:off x="3752" y="0"/>
          <a:ext cx="1767636" cy="17463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w="2857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C0C2FBB-2918-4AE5-8404-93F31DC23E61}">
      <dsp:nvSpPr>
        <dsp:cNvPr id="0" name=""/>
        <dsp:cNvSpPr/>
      </dsp:nvSpPr>
      <dsp:spPr>
        <a:xfrm>
          <a:off x="291506" y="1047828"/>
          <a:ext cx="1767636" cy="1746380"/>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Cognitive</a:t>
          </a:r>
        </a:p>
        <a:p>
          <a:pPr marL="114300" lvl="1" indent="-114300" algn="l" defTabSz="666750">
            <a:lnSpc>
              <a:spcPct val="90000"/>
            </a:lnSpc>
            <a:spcBef>
              <a:spcPct val="0"/>
            </a:spcBef>
            <a:spcAft>
              <a:spcPct val="15000"/>
            </a:spcAft>
            <a:buChar char="•"/>
          </a:pPr>
          <a:r>
            <a:rPr lang="en-US" sz="1500" kern="1200"/>
            <a:t>Executive functioning</a:t>
          </a:r>
        </a:p>
        <a:p>
          <a:pPr marL="114300" lvl="1" indent="-114300" algn="l" defTabSz="666750">
            <a:lnSpc>
              <a:spcPct val="90000"/>
            </a:lnSpc>
            <a:spcBef>
              <a:spcPct val="0"/>
            </a:spcBef>
            <a:spcAft>
              <a:spcPct val="15000"/>
            </a:spcAft>
            <a:buChar char="•"/>
          </a:pPr>
          <a:r>
            <a:rPr lang="en-US" sz="1500" kern="1200"/>
            <a:t>Attention</a:t>
          </a:r>
        </a:p>
        <a:p>
          <a:pPr marL="114300" lvl="1" indent="-114300" algn="l" defTabSz="666750">
            <a:lnSpc>
              <a:spcPct val="90000"/>
            </a:lnSpc>
            <a:spcBef>
              <a:spcPct val="0"/>
            </a:spcBef>
            <a:spcAft>
              <a:spcPct val="15000"/>
            </a:spcAft>
            <a:buChar char="•"/>
          </a:pPr>
          <a:r>
            <a:rPr lang="en-US" sz="1500" kern="1200"/>
            <a:t>Memory</a:t>
          </a:r>
        </a:p>
      </dsp:txBody>
      <dsp:txXfrm>
        <a:off x="342656" y="1098978"/>
        <a:ext cx="1665336" cy="1644080"/>
      </dsp:txXfrm>
    </dsp:sp>
    <dsp:sp modelId="{D54DF13F-1387-4F47-BC8D-5C5B6DF16C5A}">
      <dsp:nvSpPr>
        <dsp:cNvPr id="0" name=""/>
        <dsp:cNvSpPr/>
      </dsp:nvSpPr>
      <dsp:spPr>
        <a:xfrm>
          <a:off x="2111873" y="660821"/>
          <a:ext cx="340485" cy="42473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11873" y="745769"/>
        <a:ext cx="238340" cy="254842"/>
      </dsp:txXfrm>
    </dsp:sp>
    <dsp:sp modelId="{E982D898-FA63-42D0-BD38-3394D766F2ED}">
      <dsp:nvSpPr>
        <dsp:cNvPr id="0" name=""/>
        <dsp:cNvSpPr/>
      </dsp:nvSpPr>
      <dsp:spPr>
        <a:xfrm>
          <a:off x="2744204" y="0"/>
          <a:ext cx="1767636" cy="174638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57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EF42872-1BC8-42FB-B9F5-0D3F15D57283}">
      <dsp:nvSpPr>
        <dsp:cNvPr id="0" name=""/>
        <dsp:cNvSpPr/>
      </dsp:nvSpPr>
      <dsp:spPr>
        <a:xfrm>
          <a:off x="3031959" y="1047828"/>
          <a:ext cx="1767636" cy="1746380"/>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Psychiatric</a:t>
          </a:r>
        </a:p>
        <a:p>
          <a:pPr marL="114300" lvl="1" indent="-114300" algn="l" defTabSz="666750">
            <a:lnSpc>
              <a:spcPct val="90000"/>
            </a:lnSpc>
            <a:spcBef>
              <a:spcPct val="0"/>
            </a:spcBef>
            <a:spcAft>
              <a:spcPct val="15000"/>
            </a:spcAft>
            <a:buChar char="•"/>
          </a:pPr>
          <a:r>
            <a:rPr lang="en-US" sz="1500" kern="1200"/>
            <a:t>Anxiety/PTSD</a:t>
          </a:r>
        </a:p>
        <a:p>
          <a:pPr marL="114300" lvl="1" indent="-114300" algn="l" defTabSz="666750">
            <a:lnSpc>
              <a:spcPct val="90000"/>
            </a:lnSpc>
            <a:spcBef>
              <a:spcPct val="0"/>
            </a:spcBef>
            <a:spcAft>
              <a:spcPct val="15000"/>
            </a:spcAft>
            <a:buChar char="•"/>
          </a:pPr>
          <a:r>
            <a:rPr lang="en-US" sz="1500" kern="1200"/>
            <a:t>Depression</a:t>
          </a:r>
        </a:p>
        <a:p>
          <a:pPr marL="114300" lvl="1" indent="-114300" algn="l" defTabSz="666750">
            <a:lnSpc>
              <a:spcPct val="90000"/>
            </a:lnSpc>
            <a:spcBef>
              <a:spcPct val="0"/>
            </a:spcBef>
            <a:spcAft>
              <a:spcPct val="15000"/>
            </a:spcAft>
            <a:buChar char="•"/>
          </a:pPr>
          <a:r>
            <a:rPr lang="en-US" sz="1500" kern="1200"/>
            <a:t>Psychosis</a:t>
          </a:r>
        </a:p>
      </dsp:txBody>
      <dsp:txXfrm>
        <a:off x="3083109" y="1098978"/>
        <a:ext cx="1665336" cy="1644080"/>
      </dsp:txXfrm>
    </dsp:sp>
    <dsp:sp modelId="{24163692-7424-4D1C-8F49-E3113DD5252F}">
      <dsp:nvSpPr>
        <dsp:cNvPr id="0" name=""/>
        <dsp:cNvSpPr/>
      </dsp:nvSpPr>
      <dsp:spPr>
        <a:xfrm>
          <a:off x="4852326" y="660821"/>
          <a:ext cx="340485" cy="42473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852326" y="745769"/>
        <a:ext cx="238340" cy="254842"/>
      </dsp:txXfrm>
    </dsp:sp>
    <dsp:sp modelId="{66E37951-E797-417D-967C-EF9D013128FE}">
      <dsp:nvSpPr>
        <dsp:cNvPr id="0" name=""/>
        <dsp:cNvSpPr/>
      </dsp:nvSpPr>
      <dsp:spPr>
        <a:xfrm>
          <a:off x="5484657" y="0"/>
          <a:ext cx="1767636" cy="174638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 b="-1000"/>
          </a:stretch>
        </a:blipFill>
        <a:ln w="28575" cap="rnd"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555CEEE-E663-44AD-B675-B4D3809F9792}">
      <dsp:nvSpPr>
        <dsp:cNvPr id="0" name=""/>
        <dsp:cNvSpPr/>
      </dsp:nvSpPr>
      <dsp:spPr>
        <a:xfrm>
          <a:off x="5772411" y="1047828"/>
          <a:ext cx="1767636" cy="1746380"/>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Behavioral</a:t>
          </a:r>
        </a:p>
        <a:p>
          <a:pPr marL="114300" lvl="1" indent="-114300" algn="l" defTabSz="666750">
            <a:lnSpc>
              <a:spcPct val="90000"/>
            </a:lnSpc>
            <a:spcBef>
              <a:spcPct val="0"/>
            </a:spcBef>
            <a:spcAft>
              <a:spcPct val="15000"/>
            </a:spcAft>
            <a:buChar char="•"/>
          </a:pPr>
          <a:r>
            <a:rPr lang="en-US" sz="1500" kern="1200"/>
            <a:t>Sleep change</a:t>
          </a:r>
        </a:p>
        <a:p>
          <a:pPr marL="114300" lvl="1" indent="-114300" algn="l" defTabSz="666750">
            <a:lnSpc>
              <a:spcPct val="90000"/>
            </a:lnSpc>
            <a:spcBef>
              <a:spcPct val="0"/>
            </a:spcBef>
            <a:spcAft>
              <a:spcPct val="15000"/>
            </a:spcAft>
            <a:buChar char="•"/>
          </a:pPr>
          <a:r>
            <a:rPr lang="en-US" sz="1500" kern="1200"/>
            <a:t>Aggression</a:t>
          </a:r>
        </a:p>
        <a:p>
          <a:pPr marL="114300" lvl="1" indent="-114300" algn="l" defTabSz="666750">
            <a:lnSpc>
              <a:spcPct val="90000"/>
            </a:lnSpc>
            <a:spcBef>
              <a:spcPct val="0"/>
            </a:spcBef>
            <a:spcAft>
              <a:spcPct val="15000"/>
            </a:spcAft>
            <a:buChar char="•"/>
          </a:pPr>
          <a:r>
            <a:rPr lang="en-US" sz="1500" kern="1200"/>
            <a:t>Apathy </a:t>
          </a:r>
        </a:p>
        <a:p>
          <a:pPr marL="114300" lvl="1" indent="-114300" algn="l" defTabSz="666750">
            <a:lnSpc>
              <a:spcPct val="90000"/>
            </a:lnSpc>
            <a:spcBef>
              <a:spcPct val="0"/>
            </a:spcBef>
            <a:spcAft>
              <a:spcPct val="15000"/>
            </a:spcAft>
            <a:buChar char="•"/>
          </a:pPr>
          <a:endParaRPr lang="en-US" sz="1500" kern="1200"/>
        </a:p>
      </dsp:txBody>
      <dsp:txXfrm>
        <a:off x="5823561" y="1098978"/>
        <a:ext cx="1665336" cy="1644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D8E8A-FB21-4C0E-ACF0-DD39A224F42E}" type="datetimeFigureOut">
              <a:rPr lang="en-US" smtClean="0"/>
              <a:t>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69594-ED61-41C6-AB8D-DEFA1C91944F}" type="slidenum">
              <a:rPr lang="en-US" smtClean="0"/>
              <a:t>‹#›</a:t>
            </a:fld>
            <a:endParaRPr lang="en-US"/>
          </a:p>
        </p:txBody>
      </p:sp>
    </p:spTree>
    <p:extLst>
      <p:ext uri="{BB962C8B-B14F-4D97-AF65-F5344CB8AC3E}">
        <p14:creationId xmlns:p14="http://schemas.microsoft.com/office/powerpoint/2010/main" val="60875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major risk factors associated with PICS are </a:t>
            </a:r>
          </a:p>
          <a:p>
            <a:r>
              <a:rPr lang="en-US"/>
              <a:t>duration of delirium in ICU, acute brain dysfunction (stroke, alcoholism), hypoxia (ARDS, cardiac arrest), hypotension (severe sepsis, trauma), glucose dysregulation, respiratory failure requiring prolonged mechanical ventilation, severe sepsis, use of renal replacement therapy, and acute respiratory distress syndrome (ARDS), prior cognitive impairment (older age, preexisting cognitive deficits, premorbid health conditions).</a:t>
            </a:r>
          </a:p>
          <a:p>
            <a:endParaRPr lang="en-US"/>
          </a:p>
          <a:p>
            <a:endParaRPr lang="en-US"/>
          </a:p>
          <a:p>
            <a:r>
              <a:rPr lang="en-US"/>
              <a:t>https://healthmanagement.org/c/icu/issuearticle/infographic-6</a:t>
            </a:r>
          </a:p>
          <a:p>
            <a:endParaRPr lang="en-US"/>
          </a:p>
        </p:txBody>
      </p:sp>
      <p:sp>
        <p:nvSpPr>
          <p:cNvPr id="4" name="Slide Number Placeholder 3"/>
          <p:cNvSpPr>
            <a:spLocks noGrp="1"/>
          </p:cNvSpPr>
          <p:nvPr>
            <p:ph type="sldNum" sz="quarter" idx="5"/>
          </p:nvPr>
        </p:nvSpPr>
        <p:spPr/>
        <p:txBody>
          <a:bodyPr/>
          <a:lstStyle/>
          <a:p>
            <a:fld id="{9A9B1B47-08DC-4AEB-A14C-3BD80A7E0BBF}" type="slidenum">
              <a:rPr lang="en-US" smtClean="0"/>
              <a:t>3</a:t>
            </a:fld>
            <a:endParaRPr lang="en-US"/>
          </a:p>
        </p:txBody>
      </p:sp>
    </p:spTree>
    <p:extLst>
      <p:ext uri="{BB962C8B-B14F-4D97-AF65-F5344CB8AC3E}">
        <p14:creationId xmlns:p14="http://schemas.microsoft.com/office/powerpoint/2010/main" val="33195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B1B47-08DC-4AEB-A14C-3BD80A7E0BBF}" type="slidenum">
              <a:rPr lang="en-US" smtClean="0"/>
              <a:t>4</a:t>
            </a:fld>
            <a:endParaRPr lang="en-US"/>
          </a:p>
        </p:txBody>
      </p:sp>
    </p:spTree>
    <p:extLst>
      <p:ext uri="{BB962C8B-B14F-4D97-AF65-F5344CB8AC3E}">
        <p14:creationId xmlns:p14="http://schemas.microsoft.com/office/powerpoint/2010/main" val="191669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9B1B47-08DC-4AEB-A14C-3BD80A7E0BBF}" type="slidenum">
              <a:rPr lang="en-US" smtClean="0"/>
              <a:t>5</a:t>
            </a:fld>
            <a:endParaRPr lang="en-US"/>
          </a:p>
        </p:txBody>
      </p:sp>
    </p:spTree>
    <p:extLst>
      <p:ext uri="{BB962C8B-B14F-4D97-AF65-F5344CB8AC3E}">
        <p14:creationId xmlns:p14="http://schemas.microsoft.com/office/powerpoint/2010/main" val="45388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10058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CFDCE-28FF-4D06-BCD1-83690A804755}"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48056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09510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2775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408329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891536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991236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14806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162633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126634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26370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CFDCE-28FF-4D06-BCD1-83690A804755}"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7763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CFDCE-28FF-4D06-BCD1-83690A804755}"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77067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246016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32342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97CFDCE-28FF-4D06-BCD1-83690A804755}" type="datetimeFigureOut">
              <a:rPr lang="en-US" smtClean="0"/>
              <a:t>3/2/2022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304171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CFDCE-28FF-4D06-BCD1-83690A804755}"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8CE73-336F-45F1-95FF-FF03A153BF58}" type="slidenum">
              <a:rPr lang="en-US" smtClean="0"/>
              <a:t>‹#›</a:t>
            </a:fld>
            <a:endParaRPr lang="en-US"/>
          </a:p>
        </p:txBody>
      </p:sp>
    </p:spTree>
    <p:extLst>
      <p:ext uri="{BB962C8B-B14F-4D97-AF65-F5344CB8AC3E}">
        <p14:creationId xmlns:p14="http://schemas.microsoft.com/office/powerpoint/2010/main" val="114491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97CFDCE-28FF-4D06-BCD1-83690A804755}" type="datetimeFigureOut">
              <a:rPr lang="en-US" smtClean="0"/>
              <a:t>3/2/2022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18CE73-336F-45F1-95FF-FF03A153BF58}" type="slidenum">
              <a:rPr lang="en-US" smtClean="0"/>
              <a:t>‹#›</a:t>
            </a:fld>
            <a:endParaRPr lang="en-US"/>
          </a:p>
        </p:txBody>
      </p:sp>
    </p:spTree>
    <p:extLst>
      <p:ext uri="{BB962C8B-B14F-4D97-AF65-F5344CB8AC3E}">
        <p14:creationId xmlns:p14="http://schemas.microsoft.com/office/powerpoint/2010/main" val="2474129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Post-ICUNeuropsychreferrals@hfh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06F6-7BF3-491E-992B-9C4070E3F070}"/>
              </a:ext>
            </a:extLst>
          </p:cNvPr>
          <p:cNvSpPr>
            <a:spLocks noGrp="1"/>
          </p:cNvSpPr>
          <p:nvPr>
            <p:ph type="ctrTitle"/>
          </p:nvPr>
        </p:nvSpPr>
        <p:spPr/>
        <p:txBody>
          <a:bodyPr/>
          <a:lstStyle/>
          <a:p>
            <a:r>
              <a:rPr lang="en-US" dirty="0"/>
              <a:t>POST-ICU CLINIC</a:t>
            </a:r>
          </a:p>
        </p:txBody>
      </p:sp>
      <p:sp>
        <p:nvSpPr>
          <p:cNvPr id="3" name="Subtitle 2">
            <a:extLst>
              <a:ext uri="{FF2B5EF4-FFF2-40B4-BE49-F238E27FC236}">
                <a16:creationId xmlns:a16="http://schemas.microsoft.com/office/drawing/2014/main" id="{2C83560E-B35E-4BA1-A1E5-8C5FF331B87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385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2324100" y="1339196"/>
            <a:ext cx="7543800" cy="1028700"/>
          </a:xfrm>
        </p:spPr>
        <p:txBody>
          <a:bodyPr>
            <a:normAutofit fontScale="90000"/>
          </a:bodyPr>
          <a:lstStyle/>
          <a:p>
            <a:pPr algn="ctr"/>
            <a:r>
              <a:rPr lang="en-US"/>
              <a:t>Neuropsychiatric Symptoms of PICS</a:t>
            </a:r>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2324100" y="2589798"/>
          <a:ext cx="7543800" cy="279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7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E793-6FC8-470E-84EE-3F5A4350EA78}"/>
              </a:ext>
            </a:extLst>
          </p:cNvPr>
          <p:cNvSpPr>
            <a:spLocks noGrp="1"/>
          </p:cNvSpPr>
          <p:nvPr>
            <p:ph type="title"/>
          </p:nvPr>
        </p:nvSpPr>
        <p:spPr/>
        <p:txBody>
          <a:bodyPr/>
          <a:lstStyle/>
          <a:p>
            <a:r>
              <a:rPr lang="en-US"/>
              <a:t>Post-ICU Outcomes are Poor</a:t>
            </a:r>
          </a:p>
        </p:txBody>
      </p:sp>
      <p:sp>
        <p:nvSpPr>
          <p:cNvPr id="3" name="Content Placeholder 2">
            <a:extLst>
              <a:ext uri="{FF2B5EF4-FFF2-40B4-BE49-F238E27FC236}">
                <a16:creationId xmlns:a16="http://schemas.microsoft.com/office/drawing/2014/main" id="{028FEAB2-0C3D-47DB-9471-DB4801F56E30}"/>
              </a:ext>
            </a:extLst>
          </p:cNvPr>
          <p:cNvSpPr>
            <a:spLocks noGrp="1"/>
          </p:cNvSpPr>
          <p:nvPr>
            <p:ph idx="1"/>
          </p:nvPr>
        </p:nvSpPr>
        <p:spPr>
          <a:xfrm>
            <a:off x="2152650" y="1400322"/>
            <a:ext cx="7886700" cy="4351338"/>
          </a:xfrm>
        </p:spPr>
        <p:txBody>
          <a:bodyPr>
            <a:normAutofit/>
          </a:bodyPr>
          <a:lstStyle/>
          <a:p>
            <a:r>
              <a:rPr lang="en-US" dirty="0"/>
              <a:t>1 in 3 patients with &gt;48 hours in the ICU do not go back to work</a:t>
            </a:r>
          </a:p>
          <a:p>
            <a:r>
              <a:rPr lang="en-US" dirty="0"/>
              <a:t>Another 1 in 3 don’t go back to pre-ICU job or salary</a:t>
            </a:r>
          </a:p>
          <a:p>
            <a:r>
              <a:rPr lang="en-US" dirty="0"/>
              <a:t>1 in 4 patients require assistance in activities of daily living </a:t>
            </a:r>
            <a:r>
              <a:rPr lang="en-US" i="1" dirty="0"/>
              <a:t>a year </a:t>
            </a:r>
            <a:r>
              <a:rPr lang="en-US" dirty="0"/>
              <a:t>after ICU admission</a:t>
            </a:r>
          </a:p>
          <a:p>
            <a:r>
              <a:rPr lang="en-US" dirty="0"/>
              <a:t>Half of families have to make major adjustments to their lives</a:t>
            </a:r>
          </a:p>
          <a:p>
            <a:r>
              <a:rPr lang="en-US" dirty="0"/>
              <a:t>These impairments in physical, mental, or emotional domains can persist 5-15 years after ICU admission. They are called </a:t>
            </a:r>
            <a:r>
              <a:rPr lang="en-US" b="1" dirty="0"/>
              <a:t>“Post-ICU Care Syndrome” or PICS</a:t>
            </a:r>
          </a:p>
        </p:txBody>
      </p:sp>
    </p:spTree>
    <p:extLst>
      <p:ext uri="{BB962C8B-B14F-4D97-AF65-F5344CB8AC3E}">
        <p14:creationId xmlns:p14="http://schemas.microsoft.com/office/powerpoint/2010/main" val="352261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50954-419F-4563-AE42-DB97A7EF1CE1}"/>
              </a:ext>
            </a:extLst>
          </p:cNvPr>
          <p:cNvSpPr>
            <a:spLocks noGrp="1"/>
          </p:cNvSpPr>
          <p:nvPr>
            <p:ph type="title"/>
          </p:nvPr>
        </p:nvSpPr>
        <p:spPr/>
        <p:txBody>
          <a:bodyPr/>
          <a:lstStyle/>
          <a:p>
            <a:r>
              <a:rPr lang="en-US"/>
              <a:t>PICS Clinic	</a:t>
            </a:r>
          </a:p>
        </p:txBody>
      </p:sp>
      <p:sp>
        <p:nvSpPr>
          <p:cNvPr id="3" name="Content Placeholder 2">
            <a:extLst>
              <a:ext uri="{FF2B5EF4-FFF2-40B4-BE49-F238E27FC236}">
                <a16:creationId xmlns:a16="http://schemas.microsoft.com/office/drawing/2014/main" id="{8EC17677-E8CD-44EF-9127-BE99AD0F9A89}"/>
              </a:ext>
            </a:extLst>
          </p:cNvPr>
          <p:cNvSpPr>
            <a:spLocks noGrp="1"/>
          </p:cNvSpPr>
          <p:nvPr>
            <p:ph idx="1"/>
          </p:nvPr>
        </p:nvSpPr>
        <p:spPr>
          <a:xfrm>
            <a:off x="2152650" y="1186088"/>
            <a:ext cx="7543800" cy="3743531"/>
          </a:xfrm>
        </p:spPr>
        <p:txBody>
          <a:bodyPr>
            <a:noAutofit/>
          </a:bodyPr>
          <a:lstStyle/>
          <a:p>
            <a:pPr marL="0" indent="0">
              <a:buNone/>
            </a:pPr>
            <a:r>
              <a:rPr lang="en-US"/>
              <a:t>Embedded within Neuropsychology Department</a:t>
            </a:r>
          </a:p>
          <a:p>
            <a:pPr marL="0" indent="0">
              <a:buNone/>
            </a:pPr>
            <a:r>
              <a:rPr lang="en-US"/>
              <a:t>Need for specialized services for all patients discharged from ICU</a:t>
            </a:r>
          </a:p>
          <a:p>
            <a:r>
              <a:rPr lang="en-US"/>
              <a:t>Specific syndrome: Post-ICU Syndrome (PICS)</a:t>
            </a:r>
          </a:p>
          <a:p>
            <a:r>
              <a:rPr lang="en-US"/>
              <a:t>Also affects caregivers of these patients; PICS-Family (PICS-F)</a:t>
            </a:r>
          </a:p>
          <a:p>
            <a:r>
              <a:rPr lang="en-US"/>
              <a:t>Increased need starting in 2020 with COVID-19 pandemic, surge in ICU stays</a:t>
            </a:r>
          </a:p>
          <a:p>
            <a:r>
              <a:rPr lang="en-US"/>
              <a:t>Need to reach underserved populations; provide high quality care</a:t>
            </a:r>
          </a:p>
        </p:txBody>
      </p:sp>
      <p:pic>
        <p:nvPicPr>
          <p:cNvPr id="1028" name="Picture 4" descr="Thursday, September 6th, 2018: Henry Ford Health System Internal Medicine  Grand Rounds | University of Michigan V-BID Center">
            <a:extLst>
              <a:ext uri="{FF2B5EF4-FFF2-40B4-BE49-F238E27FC236}">
                <a16:creationId xmlns:a16="http://schemas.microsoft.com/office/drawing/2014/main" id="{2BB308BF-9FD9-460B-9938-40B9BA47F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483" y="294955"/>
            <a:ext cx="2351315" cy="8483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yne State awarded over $460K from the Michigan Health Endowment Fund -  Today@Wayne - Wayne State University">
            <a:extLst>
              <a:ext uri="{FF2B5EF4-FFF2-40B4-BE49-F238E27FC236}">
                <a16:creationId xmlns:a16="http://schemas.microsoft.com/office/drawing/2014/main" id="{90D0F8F0-ECCC-4B4A-8E86-57769F358B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505" y="301969"/>
            <a:ext cx="2828330" cy="72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8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667F-843B-4823-B799-959AC2C4121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4737B9B-0C3E-4A75-974C-FF1F5880C360}"/>
              </a:ext>
            </a:extLst>
          </p:cNvPr>
          <p:cNvPicPr>
            <a:picLocks noGrp="1" noChangeAspect="1"/>
          </p:cNvPicPr>
          <p:nvPr>
            <p:ph idx="1"/>
          </p:nvPr>
        </p:nvPicPr>
        <p:blipFill rotWithShape="1">
          <a:blip r:embed="rId3"/>
          <a:srcRect l="14073" t="51065" r="35553" b="25718"/>
          <a:stretch/>
        </p:blipFill>
        <p:spPr>
          <a:xfrm>
            <a:off x="1524000" y="1131094"/>
            <a:ext cx="9120378" cy="4728740"/>
          </a:xfrm>
          <a:prstGeom prst="rect">
            <a:avLst/>
          </a:prstGeom>
        </p:spPr>
      </p:pic>
    </p:spTree>
    <p:extLst>
      <p:ext uri="{BB962C8B-B14F-4D97-AF65-F5344CB8AC3E}">
        <p14:creationId xmlns:p14="http://schemas.microsoft.com/office/powerpoint/2010/main" val="85124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C660-0519-4462-A513-89937B1256C7}"/>
              </a:ext>
            </a:extLst>
          </p:cNvPr>
          <p:cNvSpPr>
            <a:spLocks noGrp="1"/>
          </p:cNvSpPr>
          <p:nvPr>
            <p:ph type="title"/>
          </p:nvPr>
        </p:nvSpPr>
        <p:spPr/>
        <p:txBody>
          <a:bodyPr/>
          <a:lstStyle/>
          <a:p>
            <a:r>
              <a:rPr lang="en-US" dirty="0"/>
              <a:t>How to make referrals and EPIC Smart phrase</a:t>
            </a:r>
          </a:p>
        </p:txBody>
      </p:sp>
      <p:sp>
        <p:nvSpPr>
          <p:cNvPr id="3" name="Content Placeholder 2">
            <a:extLst>
              <a:ext uri="{FF2B5EF4-FFF2-40B4-BE49-F238E27FC236}">
                <a16:creationId xmlns:a16="http://schemas.microsoft.com/office/drawing/2014/main" id="{35BDABF3-0311-4E3E-9E35-27129C7F7591}"/>
              </a:ext>
            </a:extLst>
          </p:cNvPr>
          <p:cNvSpPr>
            <a:spLocks noGrp="1"/>
          </p:cNvSpPr>
          <p:nvPr>
            <p:ph idx="1"/>
          </p:nvPr>
        </p:nvSpPr>
        <p:spPr/>
        <p:txBody>
          <a:bodyPr/>
          <a:lstStyle/>
          <a:p>
            <a:r>
              <a:rPr lang="en-US" dirty="0"/>
              <a:t>Email - </a:t>
            </a:r>
            <a:r>
              <a:rPr lang="de-DE" dirty="0"/>
              <a:t>Post-ICU Neuropsych referrals </a:t>
            </a:r>
            <a:r>
              <a:rPr lang="de-DE" dirty="0">
                <a:hlinkClick r:id="rId2"/>
              </a:rPr>
              <a:t>Post-ICUNeuropsychreferrals@hfhs.org</a:t>
            </a:r>
            <a:endParaRPr lang="de-DE" dirty="0"/>
          </a:p>
          <a:p>
            <a:r>
              <a:rPr lang="de-DE" dirty="0"/>
              <a:t>Call – 313-874-4846</a:t>
            </a:r>
          </a:p>
          <a:p>
            <a:r>
              <a:rPr lang="de-DE" dirty="0"/>
              <a:t>EPIC Order</a:t>
            </a:r>
          </a:p>
          <a:p>
            <a:r>
              <a:rPr lang="de-DE" dirty="0"/>
              <a:t>Include in discharge paperwork the following smartphrase</a:t>
            </a:r>
          </a:p>
          <a:p>
            <a:pPr lvl="1"/>
            <a:r>
              <a:rPr lang="de-DE" dirty="0"/>
              <a:t>.posticubrain</a:t>
            </a:r>
          </a:p>
          <a:p>
            <a:endParaRPr lang="en-US" dirty="0"/>
          </a:p>
        </p:txBody>
      </p:sp>
    </p:spTree>
    <p:extLst>
      <p:ext uri="{BB962C8B-B14F-4D97-AF65-F5344CB8AC3E}">
        <p14:creationId xmlns:p14="http://schemas.microsoft.com/office/powerpoint/2010/main" val="333428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BC30-2FBA-4201-965B-45C6FC7ADF4E}"/>
              </a:ext>
            </a:extLst>
          </p:cNvPr>
          <p:cNvSpPr>
            <a:spLocks noGrp="1"/>
          </p:cNvSpPr>
          <p:nvPr>
            <p:ph type="title"/>
          </p:nvPr>
        </p:nvSpPr>
        <p:spPr/>
        <p:txBody>
          <a:bodyPr/>
          <a:lstStyle/>
          <a:p>
            <a:r>
              <a:rPr lang="en-US" dirty="0"/>
              <a:t>Smart Phrase Info	</a:t>
            </a:r>
          </a:p>
        </p:txBody>
      </p:sp>
      <p:sp>
        <p:nvSpPr>
          <p:cNvPr id="3" name="Content Placeholder 2">
            <a:extLst>
              <a:ext uri="{FF2B5EF4-FFF2-40B4-BE49-F238E27FC236}">
                <a16:creationId xmlns:a16="http://schemas.microsoft.com/office/drawing/2014/main" id="{6C86F155-6547-4324-9D75-E2723D313A3D}"/>
              </a:ext>
            </a:extLst>
          </p:cNvPr>
          <p:cNvSpPr>
            <a:spLocks noGrp="1"/>
          </p:cNvSpPr>
          <p:nvPr>
            <p:ph idx="1"/>
          </p:nvPr>
        </p:nvSpPr>
        <p:spPr>
          <a:xfrm>
            <a:off x="1103312" y="1152526"/>
            <a:ext cx="8946541" cy="5572124"/>
          </a:xfrm>
        </p:spPr>
        <p:txBody>
          <a:bodyPr>
            <a:normAutofit fontScale="25000" lnSpcReduction="20000"/>
          </a:bodyPr>
          <a:lstStyle/>
          <a:p>
            <a:r>
              <a:rPr lang="en-US" sz="4800" b="1" dirty="0"/>
              <a:t>Post-ICU Brain Health Clinic</a:t>
            </a:r>
          </a:p>
          <a:p>
            <a:r>
              <a:rPr lang="en-US" sz="4800" dirty="0"/>
              <a:t>Specialized services through Henry Ford Department of Neuropsychology are available for adults age 18+ who have been discharged from the ICU and are experiencing lasting cognitive and emotional difficulties following their ICU stay. </a:t>
            </a:r>
          </a:p>
          <a:p>
            <a:endParaRPr lang="en-US" sz="4800" dirty="0"/>
          </a:p>
          <a:p>
            <a:r>
              <a:rPr lang="en-US" sz="4800" dirty="0"/>
              <a:t>The HF Post-ICU Brain Health clinic provides services to individuals who are experiencing a syndrome known as Post-ICU Syndrome (PICS) and their families/caregivers.</a:t>
            </a:r>
          </a:p>
          <a:p>
            <a:r>
              <a:rPr lang="en-US" sz="4800" dirty="0"/>
              <a:t>Patients with PICS may experience changes in thinking, emotion, and behavior. These changes may impact their day-to-day functioning or your ability to work. </a:t>
            </a:r>
          </a:p>
          <a:p>
            <a:br>
              <a:rPr lang="en-US" sz="4800" u="sng" dirty="0"/>
            </a:br>
            <a:r>
              <a:rPr lang="en-US" sz="4800" u="sng" dirty="0"/>
              <a:t>Family and caregivers may also experience stress, depression, anxiety, grief, and insomnia (sleep problems) after their loved one's hospitalization.</a:t>
            </a:r>
          </a:p>
          <a:p>
            <a:endParaRPr lang="en-US" sz="4800" u="sng" dirty="0"/>
          </a:p>
          <a:p>
            <a:r>
              <a:rPr lang="en-US" sz="4800" u="sng" dirty="0"/>
              <a:t>The clinic is open to </a:t>
            </a:r>
            <a:r>
              <a:rPr lang="en-US" sz="4800" u="sng"/>
              <a:t>adults 18 or </a:t>
            </a:r>
            <a:r>
              <a:rPr lang="en-US" sz="4800" u="sng" dirty="0"/>
              <a:t>older with any of these concerns. We offer comprehensive neuropsychological evaluations of cognition, emotion, and behaviors. We also offer treatment (individual therapy, cognitive rehabilitation, support groups) to those in need of these services. </a:t>
            </a:r>
          </a:p>
          <a:p>
            <a:endParaRPr lang="en-US" sz="4800" u="sng" dirty="0"/>
          </a:p>
          <a:p>
            <a:r>
              <a:rPr lang="en-US" sz="4800" u="sng" dirty="0"/>
              <a:t>We offer video visits and cognitive testing at our One Ford Place and at West Bloomfield Hospital locations.</a:t>
            </a:r>
          </a:p>
          <a:p>
            <a:endParaRPr lang="en-US" sz="4800" u="sng" dirty="0"/>
          </a:p>
          <a:p>
            <a:r>
              <a:rPr lang="en-US" sz="4800" u="sng" dirty="0"/>
              <a:t>To make a referral or to schedule an appointment with us:</a:t>
            </a:r>
          </a:p>
          <a:p>
            <a:r>
              <a:rPr lang="en-US" sz="4800" u="sng" dirty="0"/>
              <a:t>Providers: In EPIC use </a:t>
            </a:r>
            <a:r>
              <a:rPr lang="en-US" sz="4800" b="1" u="sng" dirty="0"/>
              <a:t>REF47</a:t>
            </a:r>
            <a:r>
              <a:rPr lang="en-US" sz="4800" u="sng" dirty="0"/>
              <a:t> and indicate Post-ICU clinic.</a:t>
            </a:r>
          </a:p>
          <a:p>
            <a:r>
              <a:rPr lang="en-US" sz="4800" u="sng" dirty="0"/>
              <a:t>Email Post-ICU Neuropsych referrals to:  </a:t>
            </a:r>
            <a:r>
              <a:rPr lang="en-US" sz="4800" b="1" u="sng" dirty="0"/>
              <a:t>Post-ICUNeuropsychreferrals@hfhs.org</a:t>
            </a:r>
            <a:endParaRPr lang="en-US" sz="4800" u="sng" dirty="0"/>
          </a:p>
          <a:p>
            <a:r>
              <a:rPr lang="en-US" sz="4800" u="sng" dirty="0"/>
              <a:t>Patients or employees can call </a:t>
            </a:r>
            <a:r>
              <a:rPr lang="en-US" sz="4800" b="1" u="sng" dirty="0"/>
              <a:t>313-874-4846</a:t>
            </a:r>
            <a:endParaRPr lang="en-US" sz="4800" u="sng" dirty="0"/>
          </a:p>
          <a:p>
            <a:endParaRPr lang="en-US" dirty="0"/>
          </a:p>
        </p:txBody>
      </p:sp>
    </p:spTree>
    <p:extLst>
      <p:ext uri="{BB962C8B-B14F-4D97-AF65-F5344CB8AC3E}">
        <p14:creationId xmlns:p14="http://schemas.microsoft.com/office/powerpoint/2010/main" val="29338564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TotalTime>
  <Words>529</Words>
  <Application>Microsoft Office PowerPoint</Application>
  <PresentationFormat>Widescreen</PresentationFormat>
  <Paragraphs>58</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POST-ICU CLINIC</vt:lpstr>
      <vt:lpstr>Neuropsychiatric Symptoms of PICS</vt:lpstr>
      <vt:lpstr>Post-ICU Outcomes are Poor</vt:lpstr>
      <vt:lpstr>PICS Clinic </vt:lpstr>
      <vt:lpstr>PowerPoint Presentation</vt:lpstr>
      <vt:lpstr>How to make referrals and EPIC Smart phrase</vt:lpstr>
      <vt:lpstr>Smart Phrase Info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POST-ICU CLINIC</dc:title>
  <dc:creator>Merker, Bradley</dc:creator>
  <cp:lastModifiedBy>Merker, Bradley</cp:lastModifiedBy>
  <cp:revision>2</cp:revision>
  <dcterms:created xsi:type="dcterms:W3CDTF">2021-06-15T18:45:05Z</dcterms:created>
  <dcterms:modified xsi:type="dcterms:W3CDTF">2022-03-02T13:29:45Z</dcterms:modified>
</cp:coreProperties>
</file>