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73" r:id="rId2"/>
    <p:sldId id="447" r:id="rId3"/>
    <p:sldId id="441" r:id="rId4"/>
    <p:sldId id="448" r:id="rId5"/>
    <p:sldId id="535" r:id="rId6"/>
    <p:sldId id="548" r:id="rId7"/>
    <p:sldId id="489" r:id="rId8"/>
    <p:sldId id="509" r:id="rId9"/>
    <p:sldId id="549" r:id="rId10"/>
    <p:sldId id="519" r:id="rId11"/>
    <p:sldId id="550" r:id="rId12"/>
    <p:sldId id="551" r:id="rId13"/>
    <p:sldId id="552" r:id="rId14"/>
    <p:sldId id="553" r:id="rId15"/>
    <p:sldId id="556" r:id="rId16"/>
    <p:sldId id="506" r:id="rId17"/>
    <p:sldId id="555" r:id="rId18"/>
    <p:sldId id="554" r:id="rId19"/>
    <p:sldId id="522" r:id="rId20"/>
    <p:sldId id="557" r:id="rId21"/>
    <p:sldId id="546" r:id="rId22"/>
    <p:sldId id="558" r:id="rId23"/>
    <p:sldId id="524" r:id="rId24"/>
    <p:sldId id="559" r:id="rId25"/>
    <p:sldId id="443" r:id="rId26"/>
    <p:sldId id="446" r:id="rId27"/>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83B5"/>
    <a:srgbClr val="107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7"/>
    <p:restoredTop sz="79511" autoAdjust="0"/>
  </p:normalViewPr>
  <p:slideViewPr>
    <p:cSldViewPr>
      <p:cViewPr varScale="1">
        <p:scale>
          <a:sx n="68" d="100"/>
          <a:sy n="68" d="100"/>
        </p:scale>
        <p:origin x="1027" y="72"/>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85" d="100"/>
          <a:sy n="85" d="100"/>
        </p:scale>
        <p:origin x="-3048" y="-1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AD83D09F-3C04-A044-A8CA-FBC0CA987A77}"/>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eaLnBrk="0" hangingPunct="0">
              <a:defRPr sz="1300">
                <a:latin typeface="Arial" charset="0"/>
                <a:ea typeface="+mn-ea"/>
              </a:defRPr>
            </a:lvl1pPr>
          </a:lstStyle>
          <a:p>
            <a:pPr>
              <a:defRPr/>
            </a:pPr>
            <a:endParaRPr lang="en-US"/>
          </a:p>
        </p:txBody>
      </p:sp>
      <p:sp>
        <p:nvSpPr>
          <p:cNvPr id="124931" name="Rectangle 3">
            <a:extLst>
              <a:ext uri="{FF2B5EF4-FFF2-40B4-BE49-F238E27FC236}">
                <a16:creationId xmlns:a16="http://schemas.microsoft.com/office/drawing/2014/main" id="{A32C04CF-F8AC-B94F-8045-35FC9DF1DC11}"/>
              </a:ext>
            </a:extLst>
          </p:cNvPr>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eaLnBrk="0" hangingPunct="0">
              <a:defRPr sz="1300">
                <a:latin typeface="Arial" charset="0"/>
                <a:ea typeface="ＭＳ Ｐゴシック" charset="-128"/>
              </a:defRPr>
            </a:lvl1pPr>
          </a:lstStyle>
          <a:p>
            <a:pPr>
              <a:defRPr/>
            </a:pPr>
            <a:fld id="{6B81E5A9-9F9C-154D-A0E8-148684370965}" type="datetime1">
              <a:rPr lang="en-US"/>
              <a:pPr>
                <a:defRPr/>
              </a:pPr>
              <a:t>3/15/2021</a:t>
            </a:fld>
            <a:endParaRPr lang="en-US"/>
          </a:p>
        </p:txBody>
      </p:sp>
      <p:sp>
        <p:nvSpPr>
          <p:cNvPr id="124932" name="Rectangle 4">
            <a:extLst>
              <a:ext uri="{FF2B5EF4-FFF2-40B4-BE49-F238E27FC236}">
                <a16:creationId xmlns:a16="http://schemas.microsoft.com/office/drawing/2014/main" id="{54179A4A-5A2F-B847-A5D0-37C76A1210EA}"/>
              </a:ext>
            </a:extLst>
          </p:cNvPr>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eaLnBrk="0" hangingPunct="0">
              <a:defRPr sz="1300">
                <a:latin typeface="Arial" charset="0"/>
                <a:ea typeface="+mn-ea"/>
              </a:defRPr>
            </a:lvl1pPr>
          </a:lstStyle>
          <a:p>
            <a:pPr>
              <a:defRPr/>
            </a:pPr>
            <a:endParaRPr lang="en-US"/>
          </a:p>
        </p:txBody>
      </p:sp>
      <p:sp>
        <p:nvSpPr>
          <p:cNvPr id="124933" name="Rectangle 5">
            <a:extLst>
              <a:ext uri="{FF2B5EF4-FFF2-40B4-BE49-F238E27FC236}">
                <a16:creationId xmlns:a16="http://schemas.microsoft.com/office/drawing/2014/main" id="{1D8A266B-A04D-5C43-BC80-B9C496B6B981}"/>
              </a:ext>
            </a:extLst>
          </p:cNvPr>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eaLnBrk="0" hangingPunct="0">
              <a:defRPr sz="1300" smtClean="0"/>
            </a:lvl1pPr>
          </a:lstStyle>
          <a:p>
            <a:pPr>
              <a:defRPr/>
            </a:pPr>
            <a:fld id="{F48B2083-B49F-1248-B9B8-A44A7988AD26}" type="slidenum">
              <a:rPr lang="en-US" altLang="en-US"/>
              <a:pPr>
                <a:defRPr/>
              </a:pPr>
              <a:t>‹#›</a:t>
            </a:fld>
            <a:endParaRPr lang="en-US" altLang="en-US"/>
          </a:p>
        </p:txBody>
      </p:sp>
    </p:spTree>
    <p:extLst>
      <p:ext uri="{BB962C8B-B14F-4D97-AF65-F5344CB8AC3E}">
        <p14:creationId xmlns:p14="http://schemas.microsoft.com/office/powerpoint/2010/main" val="1223018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1026">
            <a:extLst>
              <a:ext uri="{FF2B5EF4-FFF2-40B4-BE49-F238E27FC236}">
                <a16:creationId xmlns:a16="http://schemas.microsoft.com/office/drawing/2014/main" id="{F951802F-9C75-A644-BB1E-C575F4DD537C}"/>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eaLnBrk="0" hangingPunct="0">
              <a:defRPr sz="1300">
                <a:latin typeface="Arial" charset="0"/>
                <a:ea typeface="+mn-ea"/>
              </a:defRPr>
            </a:lvl1pPr>
          </a:lstStyle>
          <a:p>
            <a:pPr>
              <a:defRPr/>
            </a:pPr>
            <a:endParaRPr lang="en-US"/>
          </a:p>
        </p:txBody>
      </p:sp>
      <p:sp>
        <p:nvSpPr>
          <p:cNvPr id="76803" name="Rectangle 1027">
            <a:extLst>
              <a:ext uri="{FF2B5EF4-FFF2-40B4-BE49-F238E27FC236}">
                <a16:creationId xmlns:a16="http://schemas.microsoft.com/office/drawing/2014/main" id="{77D5AC8E-FE5B-4A4E-8FAA-5A294049519D}"/>
              </a:ext>
            </a:extLst>
          </p:cNvPr>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eaLnBrk="0" hangingPunct="0">
              <a:defRPr sz="1300">
                <a:latin typeface="Arial" charset="0"/>
                <a:ea typeface="ＭＳ Ｐゴシック" charset="-128"/>
              </a:defRPr>
            </a:lvl1pPr>
          </a:lstStyle>
          <a:p>
            <a:pPr>
              <a:defRPr/>
            </a:pPr>
            <a:fld id="{39DF3F0E-1CC4-814B-96D4-C1FB9A549D1C}" type="datetime1">
              <a:rPr lang="en-US"/>
              <a:pPr>
                <a:defRPr/>
              </a:pPr>
              <a:t>3/15/2021</a:t>
            </a:fld>
            <a:endParaRPr lang="en-US"/>
          </a:p>
        </p:txBody>
      </p:sp>
      <p:sp>
        <p:nvSpPr>
          <p:cNvPr id="3076" name="Rectangle 1028">
            <a:extLst>
              <a:ext uri="{FF2B5EF4-FFF2-40B4-BE49-F238E27FC236}">
                <a16:creationId xmlns:a16="http://schemas.microsoft.com/office/drawing/2014/main" id="{A37BF58A-C7D0-044E-87B7-3F9FEFB0CC68}"/>
              </a:ext>
            </a:extLst>
          </p:cNvPr>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6805" name="Rectangle 1029">
            <a:extLst>
              <a:ext uri="{FF2B5EF4-FFF2-40B4-BE49-F238E27FC236}">
                <a16:creationId xmlns:a16="http://schemas.microsoft.com/office/drawing/2014/main" id="{E1559D7A-B769-8542-B7F1-6C9AE8D76CD4}"/>
              </a:ext>
            </a:extLst>
          </p:cNvPr>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6806" name="Rectangle 1030">
            <a:extLst>
              <a:ext uri="{FF2B5EF4-FFF2-40B4-BE49-F238E27FC236}">
                <a16:creationId xmlns:a16="http://schemas.microsoft.com/office/drawing/2014/main" id="{D1E89B8C-B179-504F-96BC-AD38A057C3EC}"/>
              </a:ext>
            </a:extLst>
          </p:cNvPr>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eaLnBrk="0" hangingPunct="0">
              <a:defRPr sz="1300">
                <a:latin typeface="Arial" charset="0"/>
                <a:ea typeface="+mn-ea"/>
              </a:defRPr>
            </a:lvl1pPr>
          </a:lstStyle>
          <a:p>
            <a:pPr>
              <a:defRPr/>
            </a:pPr>
            <a:endParaRPr lang="en-US"/>
          </a:p>
        </p:txBody>
      </p:sp>
      <p:sp>
        <p:nvSpPr>
          <p:cNvPr id="76807" name="Rectangle 1031">
            <a:extLst>
              <a:ext uri="{FF2B5EF4-FFF2-40B4-BE49-F238E27FC236}">
                <a16:creationId xmlns:a16="http://schemas.microsoft.com/office/drawing/2014/main" id="{575A1666-D988-F542-BAC1-3B920BDF23AC}"/>
              </a:ext>
            </a:extLst>
          </p:cNvPr>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eaLnBrk="0" hangingPunct="0">
              <a:defRPr sz="1300" smtClean="0"/>
            </a:lvl1pPr>
          </a:lstStyle>
          <a:p>
            <a:pPr>
              <a:defRPr/>
            </a:pPr>
            <a:fld id="{C08817F2-0261-7244-96A9-12C1ED2551B4}" type="slidenum">
              <a:rPr lang="en-US" altLang="en-US"/>
              <a:pPr>
                <a:defRPr/>
              </a:pPr>
              <a:t>‹#›</a:t>
            </a:fld>
            <a:endParaRPr lang="en-US" altLang="en-US"/>
          </a:p>
        </p:txBody>
      </p:sp>
    </p:spTree>
    <p:extLst>
      <p:ext uri="{BB962C8B-B14F-4D97-AF65-F5344CB8AC3E}">
        <p14:creationId xmlns:p14="http://schemas.microsoft.com/office/powerpoint/2010/main" val="3511053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031">
            <a:extLst>
              <a:ext uri="{FF2B5EF4-FFF2-40B4-BE49-F238E27FC236}">
                <a16:creationId xmlns:a16="http://schemas.microsoft.com/office/drawing/2014/main" id="{1ECDBBB8-945F-2947-88BE-9FB3A0EB8D69}"/>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726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72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72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72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726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288ED3D-BA48-904B-ACC8-21F402CE33A2}" type="slidenum">
              <a:rPr lang="en-US" altLang="en-US" sz="1300">
                <a:latin typeface="Arial" panose="020B0604020202020204" pitchFamily="34" charset="0"/>
              </a:rPr>
              <a:pPr>
                <a:spcBef>
                  <a:spcPct val="0"/>
                </a:spcBef>
              </a:pPr>
              <a:t>1</a:t>
            </a:fld>
            <a:endParaRPr lang="en-US" altLang="en-US" sz="1300">
              <a:latin typeface="Arial" panose="020B0604020202020204" pitchFamily="34" charset="0"/>
            </a:endParaRPr>
          </a:p>
        </p:txBody>
      </p:sp>
      <p:sp>
        <p:nvSpPr>
          <p:cNvPr id="6146" name="Rectangle 2">
            <a:extLst>
              <a:ext uri="{FF2B5EF4-FFF2-40B4-BE49-F238E27FC236}">
                <a16:creationId xmlns:a16="http://schemas.microsoft.com/office/drawing/2014/main" id="{FF580A46-2F54-CB41-9059-89405D2F93A7}"/>
              </a:ext>
            </a:extLst>
          </p:cNvPr>
          <p:cNvSpPr>
            <a:spLocks noGrp="1" noRot="1" noChangeAspect="1" noChangeArrowheads="1" noTextEdit="1"/>
          </p:cNvSpPr>
          <p:nvPr>
            <p:ph type="sldImg"/>
          </p:nvPr>
        </p:nvSpPr>
        <p:spPr>
          <a:xfrm>
            <a:off x="496888" y="708025"/>
            <a:ext cx="6400800" cy="3600450"/>
          </a:xfrm>
          <a:ln/>
        </p:spPr>
      </p:sp>
      <p:sp>
        <p:nvSpPr>
          <p:cNvPr id="6147" name="Rectangle 3">
            <a:extLst>
              <a:ext uri="{FF2B5EF4-FFF2-40B4-BE49-F238E27FC236}">
                <a16:creationId xmlns:a16="http://schemas.microsoft.com/office/drawing/2014/main" id="{475857BB-A245-3642-9380-09A7A0D8CA37}"/>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53036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cs typeface="Helvetica" charset="0"/>
              </a:rPr>
              <a:t>This</a:t>
            </a:r>
            <a:r>
              <a:rPr lang="en-US" sz="1200" baseline="0" dirty="0">
                <a:cs typeface="Helvetica" charset="0"/>
              </a:rPr>
              <a:t> figure illustrates the relationship between sample size and power. The top light blue line shows the power for the parameter settings of a baseline rate of 45% and a minimum detectable difference (MDD) of 14%, when significance level </a:t>
            </a:r>
            <a:r>
              <a:rPr lang="en-US" dirty="0"/>
              <a:t>α</a:t>
            </a:r>
            <a:r>
              <a:rPr lang="en-US" sz="1200" baseline="0" dirty="0">
                <a:cs typeface="Helvetica" charset="0"/>
              </a:rPr>
              <a:t> is set to .05. For this scenario, the authors’ target sample size of 398 (199 in each group) will produce a power of 80%. When the MDD is 12%, the resulting sample size is 542 (2 × 271) to achieve a power of 80%.</a:t>
            </a:r>
            <a:endParaRPr lang="en-US" sz="1200" dirty="0">
              <a:cs typeface="Helvetica" charset="0"/>
            </a:endParaRPr>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10</a:t>
            </a:fld>
            <a:endParaRPr lang="en-US" altLang="en-US"/>
          </a:p>
        </p:txBody>
      </p:sp>
    </p:spTree>
    <p:extLst>
      <p:ext uri="{BB962C8B-B14F-4D97-AF65-F5344CB8AC3E}">
        <p14:creationId xmlns:p14="http://schemas.microsoft.com/office/powerpoint/2010/main" val="1744368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Abbreviation: MDD, minimum detectable difference.</a:t>
            </a:r>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11</a:t>
            </a:fld>
            <a:endParaRPr lang="en-US" altLang="en-US"/>
          </a:p>
        </p:txBody>
      </p:sp>
    </p:spTree>
    <p:extLst>
      <p:ext uri="{BB962C8B-B14F-4D97-AF65-F5344CB8AC3E}">
        <p14:creationId xmlns:p14="http://schemas.microsoft.com/office/powerpoint/2010/main" val="1744368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12</a:t>
            </a:fld>
            <a:endParaRPr lang="en-US" altLang="en-US"/>
          </a:p>
        </p:txBody>
      </p:sp>
    </p:spTree>
    <p:extLst>
      <p:ext uri="{BB962C8B-B14F-4D97-AF65-F5344CB8AC3E}">
        <p14:creationId xmlns:p14="http://schemas.microsoft.com/office/powerpoint/2010/main" val="1744368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13</a:t>
            </a:fld>
            <a:endParaRPr lang="en-US" altLang="en-US"/>
          </a:p>
        </p:txBody>
      </p:sp>
    </p:spTree>
    <p:extLst>
      <p:ext uri="{BB962C8B-B14F-4D97-AF65-F5344CB8AC3E}">
        <p14:creationId xmlns:p14="http://schemas.microsoft.com/office/powerpoint/2010/main" val="1744368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Besada</a:t>
            </a:r>
            <a:r>
              <a:rPr lang="en-US" dirty="0"/>
              <a:t> NA, Guerrero AC, Fernandez MI, </a:t>
            </a:r>
            <a:r>
              <a:rPr lang="en-US" dirty="0" err="1"/>
              <a:t>Ulibarri</a:t>
            </a:r>
            <a:r>
              <a:rPr lang="en-US" dirty="0"/>
              <a:t> MM, Jiménez-Ruiz CA. Clinical experience from a smokers clinic combining varenicline and nicotine gum</a:t>
            </a:r>
            <a:r>
              <a:rPr lang="en-US" i="1" dirty="0"/>
              <a:t>. </a:t>
            </a:r>
            <a:r>
              <a:rPr lang="en-US" i="1" dirty="0" err="1"/>
              <a:t>Eur</a:t>
            </a:r>
            <a:r>
              <a:rPr lang="en-US" i="1" dirty="0"/>
              <a:t> </a:t>
            </a:r>
            <a:r>
              <a:rPr lang="en-US" i="1" dirty="0" err="1"/>
              <a:t>Respir</a:t>
            </a:r>
            <a:r>
              <a:rPr lang="en-US" i="1" dirty="0"/>
              <a:t> J</a:t>
            </a:r>
            <a:r>
              <a:rPr lang="en-US" dirty="0"/>
              <a:t>. 2010;36(</a:t>
            </a:r>
            <a:r>
              <a:rPr lang="en-US" dirty="0" err="1"/>
              <a:t>suppl</a:t>
            </a:r>
            <a:r>
              <a:rPr lang="en-US" dirty="0"/>
              <a:t> 54):462s.</a:t>
            </a:r>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14</a:t>
            </a:fld>
            <a:endParaRPr lang="en-US" altLang="en-US"/>
          </a:p>
        </p:txBody>
      </p:sp>
    </p:spTree>
    <p:extLst>
      <p:ext uri="{BB962C8B-B14F-4D97-AF65-F5344CB8AC3E}">
        <p14:creationId xmlns:p14="http://schemas.microsoft.com/office/powerpoint/2010/main" val="1744368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15</a:t>
            </a:fld>
            <a:endParaRPr lang="en-US" altLang="en-US"/>
          </a:p>
        </p:txBody>
      </p:sp>
    </p:spTree>
    <p:extLst>
      <p:ext uri="{BB962C8B-B14F-4D97-AF65-F5344CB8AC3E}">
        <p14:creationId xmlns:p14="http://schemas.microsoft.com/office/powerpoint/2010/main" val="3895588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16</a:t>
            </a:fld>
            <a:endParaRPr lang="en-US" altLang="en-US"/>
          </a:p>
        </p:txBody>
      </p:sp>
    </p:spTree>
    <p:extLst>
      <p:ext uri="{BB962C8B-B14F-4D97-AF65-F5344CB8AC3E}">
        <p14:creationId xmlns:p14="http://schemas.microsoft.com/office/powerpoint/2010/main" val="1744368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17</a:t>
            </a:fld>
            <a:endParaRPr lang="en-US" altLang="en-US"/>
          </a:p>
        </p:txBody>
      </p:sp>
    </p:spTree>
    <p:extLst>
      <p:ext uri="{BB962C8B-B14F-4D97-AF65-F5344CB8AC3E}">
        <p14:creationId xmlns:p14="http://schemas.microsoft.com/office/powerpoint/2010/main" val="1744368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18</a:t>
            </a:fld>
            <a:endParaRPr lang="en-US" altLang="en-US"/>
          </a:p>
        </p:txBody>
      </p:sp>
    </p:spTree>
    <p:extLst>
      <p:ext uri="{BB962C8B-B14F-4D97-AF65-F5344CB8AC3E}">
        <p14:creationId xmlns:p14="http://schemas.microsoft.com/office/powerpoint/2010/main" val="3895588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19</a:t>
            </a:fld>
            <a:endParaRPr lang="en-US" altLang="en-US"/>
          </a:p>
        </p:txBody>
      </p:sp>
    </p:spTree>
    <p:extLst>
      <p:ext uri="{BB962C8B-B14F-4D97-AF65-F5344CB8AC3E}">
        <p14:creationId xmlns:p14="http://schemas.microsoft.com/office/powerpoint/2010/main" val="1744368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2</a:t>
            </a:fld>
            <a:endParaRPr lang="en-US" altLang="en-US"/>
          </a:p>
        </p:txBody>
      </p:sp>
    </p:spTree>
    <p:extLst>
      <p:ext uri="{BB962C8B-B14F-4D97-AF65-F5344CB8AC3E}">
        <p14:creationId xmlns:p14="http://schemas.microsoft.com/office/powerpoint/2010/main" val="2328845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20</a:t>
            </a:fld>
            <a:endParaRPr lang="en-US" altLang="en-US"/>
          </a:p>
        </p:txBody>
      </p:sp>
    </p:spTree>
    <p:extLst>
      <p:ext uri="{BB962C8B-B14F-4D97-AF65-F5344CB8AC3E}">
        <p14:creationId xmlns:p14="http://schemas.microsoft.com/office/powerpoint/2010/main" val="3895588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21</a:t>
            </a:fld>
            <a:endParaRPr lang="en-US" altLang="en-US"/>
          </a:p>
        </p:txBody>
      </p:sp>
    </p:spTree>
    <p:extLst>
      <p:ext uri="{BB962C8B-B14F-4D97-AF65-F5344CB8AC3E}">
        <p14:creationId xmlns:p14="http://schemas.microsoft.com/office/powerpoint/2010/main" val="1744368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22</a:t>
            </a:fld>
            <a:endParaRPr lang="en-US" altLang="en-US"/>
          </a:p>
        </p:txBody>
      </p:sp>
    </p:spTree>
    <p:extLst>
      <p:ext uri="{BB962C8B-B14F-4D97-AF65-F5344CB8AC3E}">
        <p14:creationId xmlns:p14="http://schemas.microsoft.com/office/powerpoint/2010/main" val="3895588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23</a:t>
            </a:fld>
            <a:endParaRPr lang="en-US" altLang="en-US"/>
          </a:p>
        </p:txBody>
      </p:sp>
    </p:spTree>
    <p:extLst>
      <p:ext uri="{BB962C8B-B14F-4D97-AF65-F5344CB8AC3E}">
        <p14:creationId xmlns:p14="http://schemas.microsoft.com/office/powerpoint/2010/main" val="1744368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24</a:t>
            </a:fld>
            <a:endParaRPr lang="en-US" altLang="en-US"/>
          </a:p>
        </p:txBody>
      </p:sp>
    </p:spTree>
    <p:extLst>
      <p:ext uri="{BB962C8B-B14F-4D97-AF65-F5344CB8AC3E}">
        <p14:creationId xmlns:p14="http://schemas.microsoft.com/office/powerpoint/2010/main" val="1744368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25</a:t>
            </a:fld>
            <a:endParaRPr lang="en-US" altLang="en-US"/>
          </a:p>
        </p:txBody>
      </p:sp>
    </p:spTree>
    <p:extLst>
      <p:ext uri="{BB962C8B-B14F-4D97-AF65-F5344CB8AC3E}">
        <p14:creationId xmlns:p14="http://schemas.microsoft.com/office/powerpoint/2010/main" val="4247666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26</a:t>
            </a:fld>
            <a:endParaRPr lang="en-US" altLang="en-US"/>
          </a:p>
        </p:txBody>
      </p:sp>
    </p:spTree>
    <p:extLst>
      <p:ext uri="{BB962C8B-B14F-4D97-AF65-F5344CB8AC3E}">
        <p14:creationId xmlns:p14="http://schemas.microsoft.com/office/powerpoint/2010/main" val="365183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3</a:t>
            </a:fld>
            <a:endParaRPr lang="en-US" altLang="en-US"/>
          </a:p>
        </p:txBody>
      </p:sp>
    </p:spTree>
    <p:extLst>
      <p:ext uri="{BB962C8B-B14F-4D97-AF65-F5344CB8AC3E}">
        <p14:creationId xmlns:p14="http://schemas.microsoft.com/office/powerpoint/2010/main" val="3895588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Abbreviation: RCT, randomized</a:t>
            </a:r>
            <a:r>
              <a:rPr lang="en-US" baseline="0" dirty="0"/>
              <a:t> clinical trial.</a:t>
            </a:r>
          </a:p>
          <a:p>
            <a:r>
              <a:rPr lang="en-US" dirty="0"/>
              <a:t>Koegelenberg CFN, Noor F, Bateman ED, et al. Efficacy of varenicline combined with nicotine replacement therapy vs varenicline alone for smoking cessation: a randomized clinical trial. </a:t>
            </a:r>
            <a:r>
              <a:rPr lang="en-US" i="1" dirty="0"/>
              <a:t>JAMA</a:t>
            </a:r>
            <a:r>
              <a:rPr lang="en-US" dirty="0"/>
              <a:t>. 2014;312:155-161. doi:10.1001/jama.2014.7195. </a:t>
            </a:r>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4</a:t>
            </a:fld>
            <a:endParaRPr lang="en-US" altLang="en-US"/>
          </a:p>
        </p:txBody>
      </p:sp>
    </p:spTree>
    <p:extLst>
      <p:ext uri="{BB962C8B-B14F-4D97-AF65-F5344CB8AC3E}">
        <p14:creationId xmlns:p14="http://schemas.microsoft.com/office/powerpoint/2010/main" val="2948406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Hajek</a:t>
            </a:r>
            <a:r>
              <a:rPr lang="en-US" dirty="0"/>
              <a:t> P, Smith KM, </a:t>
            </a:r>
            <a:r>
              <a:rPr lang="en-US" dirty="0" err="1"/>
              <a:t>Dhanji</a:t>
            </a:r>
            <a:r>
              <a:rPr lang="en-US" dirty="0"/>
              <a:t> AR, </a:t>
            </a:r>
            <a:r>
              <a:rPr lang="en-US" dirty="0" err="1"/>
              <a:t>McRobbie</a:t>
            </a:r>
            <a:r>
              <a:rPr lang="en-US" dirty="0"/>
              <a:t> H. Is a combination of varenicline and nicotine patch more effective in helping smokers quit than varenicline alone? A </a:t>
            </a:r>
            <a:r>
              <a:rPr lang="en-US" dirty="0" err="1"/>
              <a:t>randomised</a:t>
            </a:r>
            <a:r>
              <a:rPr lang="en-US" dirty="0"/>
              <a:t> controlled trial. </a:t>
            </a:r>
            <a:r>
              <a:rPr lang="en-US" i="1" dirty="0"/>
              <a:t>BMC Med</a:t>
            </a:r>
            <a:r>
              <a:rPr lang="en-US" dirty="0"/>
              <a:t>. 2013;11:140. Medline:23718718</a:t>
            </a:r>
          </a:p>
          <a:p>
            <a:r>
              <a:rPr lang="en-US" dirty="0" err="1"/>
              <a:t>Ebbert</a:t>
            </a:r>
            <a:r>
              <a:rPr lang="en-US" dirty="0"/>
              <a:t> JO, Burke MV, Hays JT, Hurt RD. Combination treatment with varenicline and nicotine replacement therapy. </a:t>
            </a:r>
            <a:r>
              <a:rPr lang="en-US" i="1" dirty="0"/>
              <a:t>Nicotine </a:t>
            </a:r>
            <a:r>
              <a:rPr lang="en-US" i="1" dirty="0" err="1"/>
              <a:t>Tob</a:t>
            </a:r>
            <a:r>
              <a:rPr lang="en-US" i="1" dirty="0"/>
              <a:t> Res</a:t>
            </a:r>
            <a:r>
              <a:rPr lang="en-US" dirty="0"/>
              <a:t>. 2009;11(5):572-576. Medline:1935178</a:t>
            </a:r>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5</a:t>
            </a:fld>
            <a:endParaRPr lang="en-US" altLang="en-US"/>
          </a:p>
        </p:txBody>
      </p:sp>
    </p:spTree>
    <p:extLst>
      <p:ext uri="{BB962C8B-B14F-4D97-AF65-F5344CB8AC3E}">
        <p14:creationId xmlns:p14="http://schemas.microsoft.com/office/powerpoint/2010/main" val="2948406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6</a:t>
            </a:fld>
            <a:endParaRPr lang="en-US" altLang="en-US"/>
          </a:p>
        </p:txBody>
      </p:sp>
    </p:spTree>
    <p:extLst>
      <p:ext uri="{BB962C8B-B14F-4D97-AF65-F5344CB8AC3E}">
        <p14:creationId xmlns:p14="http://schemas.microsoft.com/office/powerpoint/2010/main" val="3895588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7</a:t>
            </a:fld>
            <a:endParaRPr lang="en-US" altLang="en-US"/>
          </a:p>
        </p:txBody>
      </p:sp>
    </p:spTree>
    <p:extLst>
      <p:ext uri="{BB962C8B-B14F-4D97-AF65-F5344CB8AC3E}">
        <p14:creationId xmlns:p14="http://schemas.microsoft.com/office/powerpoint/2010/main" val="1744368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8</a:t>
            </a:fld>
            <a:endParaRPr lang="en-US" altLang="en-US"/>
          </a:p>
        </p:txBody>
      </p:sp>
    </p:spTree>
    <p:extLst>
      <p:ext uri="{BB962C8B-B14F-4D97-AF65-F5344CB8AC3E}">
        <p14:creationId xmlns:p14="http://schemas.microsoft.com/office/powerpoint/2010/main" val="1744368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8817F2-0261-7244-96A9-12C1ED2551B4}" type="slidenum">
              <a:rPr lang="en-US" altLang="en-US" smtClean="0"/>
              <a:pPr>
                <a:defRPr/>
              </a:pPr>
              <a:t>9</a:t>
            </a:fld>
            <a:endParaRPr lang="en-US" altLang="en-US"/>
          </a:p>
        </p:txBody>
      </p:sp>
    </p:spTree>
    <p:extLst>
      <p:ext uri="{BB962C8B-B14F-4D97-AF65-F5344CB8AC3E}">
        <p14:creationId xmlns:p14="http://schemas.microsoft.com/office/powerpoint/2010/main" val="174436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6"/>
            <a:ext cx="103632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381000" y="3886200"/>
            <a:ext cx="85344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420513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1600" y="0"/>
            <a:ext cx="9550400" cy="685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2729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0"/>
            <a:ext cx="2870200" cy="61722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 y="0"/>
            <a:ext cx="84074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670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 y="0"/>
            <a:ext cx="9550400" cy="6858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609600" y="838200"/>
            <a:ext cx="10972800" cy="5334000"/>
          </a:xfrm>
        </p:spPr>
        <p:txBody>
          <a:bodyPr/>
          <a:lstStyle/>
          <a:p>
            <a:pPr lvl="0"/>
            <a:endParaRPr lang="en-US" noProof="0"/>
          </a:p>
        </p:txBody>
      </p:sp>
    </p:spTree>
    <p:extLst>
      <p:ext uri="{BB962C8B-B14F-4D97-AF65-F5344CB8AC3E}">
        <p14:creationId xmlns:p14="http://schemas.microsoft.com/office/powerpoint/2010/main" val="404730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0"/>
            <a:ext cx="9550400" cy="685800"/>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786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30698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0"/>
            <a:ext cx="9550400" cy="6858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838200"/>
            <a:ext cx="538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838200"/>
            <a:ext cx="538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241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910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 y="0"/>
            <a:ext cx="9550400" cy="6858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120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70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0184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937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03DCB4-1388-D44A-A8D4-465AAE874843}"/>
              </a:ext>
            </a:extLst>
          </p:cNvPr>
          <p:cNvSpPr/>
          <p:nvPr userDrawn="1"/>
        </p:nvSpPr>
        <p:spPr>
          <a:xfrm>
            <a:off x="0" y="0"/>
            <a:ext cx="121920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Rectangle 3">
            <a:extLst>
              <a:ext uri="{FF2B5EF4-FFF2-40B4-BE49-F238E27FC236}">
                <a16:creationId xmlns:a16="http://schemas.microsoft.com/office/drawing/2014/main" id="{10B4D5D4-639E-8A4B-92E7-B3B9FEC8FDD3}"/>
              </a:ext>
            </a:extLst>
          </p:cNvPr>
          <p:cNvSpPr>
            <a:spLocks noGrp="1" noChangeArrowheads="1"/>
          </p:cNvSpPr>
          <p:nvPr>
            <p:ph type="body" idx="1"/>
          </p:nvPr>
        </p:nvSpPr>
        <p:spPr bwMode="auto">
          <a:xfrm>
            <a:off x="609600" y="838200"/>
            <a:ext cx="109728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52" name="Rectangle 13">
            <a:extLst>
              <a:ext uri="{FF2B5EF4-FFF2-40B4-BE49-F238E27FC236}">
                <a16:creationId xmlns:a16="http://schemas.microsoft.com/office/drawing/2014/main" id="{16B0FC68-213A-784D-A2DA-2AAB3F43ED9E}"/>
              </a:ext>
            </a:extLst>
          </p:cNvPr>
          <p:cNvSpPr>
            <a:spLocks noChangeArrowheads="1"/>
          </p:cNvSpPr>
          <p:nvPr userDrawn="1"/>
        </p:nvSpPr>
        <p:spPr bwMode="auto">
          <a:xfrm>
            <a:off x="3352800" y="6408061"/>
            <a:ext cx="486832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800" i="1" dirty="0"/>
              <a:t>JAMA Guide to Statistics and Methods</a:t>
            </a:r>
            <a:endParaRPr lang="en-US" altLang="en-US" sz="800" dirty="0"/>
          </a:p>
          <a:p>
            <a:pPr eaLnBrk="1" hangingPunct="1"/>
            <a:r>
              <a:rPr lang="en-US" altLang="en-US" sz="800" dirty="0"/>
              <a:t>Copyright © American Medical Association. All rights reserved. | JAMA | The McGraw-Hill Companies, Inc. </a:t>
            </a:r>
          </a:p>
        </p:txBody>
      </p:sp>
      <p:sp>
        <p:nvSpPr>
          <p:cNvPr id="2054" name="Rectangle 31">
            <a:extLst>
              <a:ext uri="{FF2B5EF4-FFF2-40B4-BE49-F238E27FC236}">
                <a16:creationId xmlns:a16="http://schemas.microsoft.com/office/drawing/2014/main" id="{BF873769-E0DB-434A-A532-BA3A3E7296BB}"/>
              </a:ext>
            </a:extLst>
          </p:cNvPr>
          <p:cNvSpPr>
            <a:spLocks noGrp="1" noChangeArrowheads="1"/>
          </p:cNvSpPr>
          <p:nvPr>
            <p:ph type="title"/>
          </p:nvPr>
        </p:nvSpPr>
        <p:spPr bwMode="auto">
          <a:xfrm>
            <a:off x="101600" y="0"/>
            <a:ext cx="95504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9" name="Picture 29" descr="RED CUBE">
            <a:extLst>
              <a:ext uri="{FF2B5EF4-FFF2-40B4-BE49-F238E27FC236}">
                <a16:creationId xmlns:a16="http://schemas.microsoft.com/office/drawing/2014/main" id="{9CB1CD3C-FD9C-E541-8653-062F57DDED6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634997" y="6324835"/>
            <a:ext cx="411480" cy="412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1CE45AE5-220B-A741-B2C9-5C319C39BC8D}"/>
              </a:ext>
            </a:extLst>
          </p:cNvPr>
          <p:cNvGrpSpPr/>
          <p:nvPr userDrawn="1"/>
        </p:nvGrpSpPr>
        <p:grpSpPr>
          <a:xfrm>
            <a:off x="10134600" y="76200"/>
            <a:ext cx="1849699" cy="409212"/>
            <a:chOff x="9296400" y="1600200"/>
            <a:chExt cx="1849699" cy="409212"/>
          </a:xfrm>
        </p:grpSpPr>
        <p:pic>
          <p:nvPicPr>
            <p:cNvPr id="4" name="Picture 3">
              <a:extLst>
                <a:ext uri="{FF2B5EF4-FFF2-40B4-BE49-F238E27FC236}">
                  <a16:creationId xmlns:a16="http://schemas.microsoft.com/office/drawing/2014/main" id="{107DE3CA-5297-9349-972C-92B42A49C267}"/>
                </a:ext>
              </a:extLst>
            </p:cNvPr>
            <p:cNvPicPr>
              <a:picLocks noChangeAspect="1"/>
            </p:cNvPicPr>
            <p:nvPr userDrawn="1"/>
          </p:nvPicPr>
          <p:blipFill>
            <a:blip r:embed="rId15"/>
            <a:stretch>
              <a:fillRect/>
            </a:stretch>
          </p:blipFill>
          <p:spPr>
            <a:xfrm>
              <a:off x="9296400" y="1600200"/>
              <a:ext cx="1849699" cy="219456"/>
            </a:xfrm>
            <a:prstGeom prst="rect">
              <a:avLst/>
            </a:prstGeom>
          </p:spPr>
        </p:pic>
        <p:sp>
          <p:nvSpPr>
            <p:cNvPr id="13" name="Rectangle 13">
              <a:extLst>
                <a:ext uri="{FF2B5EF4-FFF2-40B4-BE49-F238E27FC236}">
                  <a16:creationId xmlns:a16="http://schemas.microsoft.com/office/drawing/2014/main" id="{F2F2365A-7EBA-984F-B0D8-C198BD10A841}"/>
                </a:ext>
              </a:extLst>
            </p:cNvPr>
            <p:cNvSpPr>
              <a:spLocks noChangeArrowheads="1"/>
            </p:cNvSpPr>
            <p:nvPr userDrawn="1"/>
          </p:nvSpPr>
          <p:spPr bwMode="auto">
            <a:xfrm>
              <a:off x="9310421" y="1855524"/>
              <a:ext cx="182165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i="1" dirty="0"/>
                <a:t>Using Evidence to Improve Care</a:t>
              </a:r>
            </a:p>
          </p:txBody>
        </p:sp>
      </p:grpSp>
      <p:pic>
        <p:nvPicPr>
          <p:cNvPr id="16" name="Picture 15">
            <a:extLst>
              <a:ext uri="{FF2B5EF4-FFF2-40B4-BE49-F238E27FC236}">
                <a16:creationId xmlns:a16="http://schemas.microsoft.com/office/drawing/2014/main" id="{A076C341-2378-954C-9BD0-2DA8B601A56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89560" y="6370824"/>
            <a:ext cx="1463040" cy="30183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3600" b="1">
          <a:solidFill>
            <a:schemeClr val="tx2"/>
          </a:solidFill>
          <a:latin typeface="+mj-lt"/>
          <a:ea typeface="ＭＳ Ｐゴシック" charset="-128"/>
          <a:cs typeface="+mj-cs"/>
        </a:defRPr>
      </a:lvl1pPr>
      <a:lvl2pPr algn="l" rtl="0" eaLnBrk="0" fontAlgn="base" hangingPunct="0">
        <a:spcBef>
          <a:spcPct val="0"/>
        </a:spcBef>
        <a:spcAft>
          <a:spcPct val="0"/>
        </a:spcAft>
        <a:defRPr sz="2500">
          <a:solidFill>
            <a:schemeClr val="tx2"/>
          </a:solidFill>
          <a:latin typeface="Arial" charset="0"/>
          <a:ea typeface="ＭＳ Ｐゴシック" charset="-128"/>
        </a:defRPr>
      </a:lvl2pPr>
      <a:lvl3pPr algn="l" rtl="0" eaLnBrk="0" fontAlgn="base" hangingPunct="0">
        <a:spcBef>
          <a:spcPct val="0"/>
        </a:spcBef>
        <a:spcAft>
          <a:spcPct val="0"/>
        </a:spcAft>
        <a:defRPr sz="2500">
          <a:solidFill>
            <a:schemeClr val="tx2"/>
          </a:solidFill>
          <a:latin typeface="Arial" charset="0"/>
          <a:ea typeface="ＭＳ Ｐゴシック" charset="-128"/>
        </a:defRPr>
      </a:lvl3pPr>
      <a:lvl4pPr algn="l" rtl="0" eaLnBrk="0" fontAlgn="base" hangingPunct="0">
        <a:spcBef>
          <a:spcPct val="0"/>
        </a:spcBef>
        <a:spcAft>
          <a:spcPct val="0"/>
        </a:spcAft>
        <a:defRPr sz="2500">
          <a:solidFill>
            <a:schemeClr val="tx2"/>
          </a:solidFill>
          <a:latin typeface="Arial" charset="0"/>
          <a:ea typeface="ＭＳ Ｐゴシック" charset="-128"/>
        </a:defRPr>
      </a:lvl4pPr>
      <a:lvl5pPr algn="l" rtl="0" eaLnBrk="0" fontAlgn="base" hangingPunct="0">
        <a:spcBef>
          <a:spcPct val="0"/>
        </a:spcBef>
        <a:spcAft>
          <a:spcPct val="0"/>
        </a:spcAft>
        <a:defRPr sz="2500">
          <a:solidFill>
            <a:schemeClr val="tx2"/>
          </a:solidFill>
          <a:latin typeface="Arial" charset="0"/>
          <a:ea typeface="ＭＳ Ｐゴシック" charset="-128"/>
        </a:defRPr>
      </a:lvl5pPr>
      <a:lvl6pPr marL="457200" algn="l" rtl="0" fontAlgn="base">
        <a:spcBef>
          <a:spcPct val="0"/>
        </a:spcBef>
        <a:spcAft>
          <a:spcPct val="0"/>
        </a:spcAft>
        <a:defRPr sz="2500">
          <a:solidFill>
            <a:schemeClr val="tx2"/>
          </a:solidFill>
          <a:latin typeface="Arial" charset="0"/>
        </a:defRPr>
      </a:lvl6pPr>
      <a:lvl7pPr marL="914400" algn="l" rtl="0" fontAlgn="base">
        <a:spcBef>
          <a:spcPct val="0"/>
        </a:spcBef>
        <a:spcAft>
          <a:spcPct val="0"/>
        </a:spcAft>
        <a:defRPr sz="2500">
          <a:solidFill>
            <a:schemeClr val="tx2"/>
          </a:solidFill>
          <a:latin typeface="Arial" charset="0"/>
        </a:defRPr>
      </a:lvl7pPr>
      <a:lvl8pPr marL="1371600" algn="l" rtl="0" fontAlgn="base">
        <a:spcBef>
          <a:spcPct val="0"/>
        </a:spcBef>
        <a:spcAft>
          <a:spcPct val="0"/>
        </a:spcAft>
        <a:defRPr sz="2500">
          <a:solidFill>
            <a:schemeClr val="tx2"/>
          </a:solidFill>
          <a:latin typeface="Arial" charset="0"/>
        </a:defRPr>
      </a:lvl8pPr>
      <a:lvl9pPr marL="1828800" algn="l" rtl="0" fontAlgn="base">
        <a:spcBef>
          <a:spcPct val="0"/>
        </a:spcBef>
        <a:spcAft>
          <a:spcPct val="0"/>
        </a:spcAft>
        <a:defRPr sz="25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Arial"/>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Font typeface="Arial"/>
        <a:buChar char="•"/>
        <a:defRPr sz="1800">
          <a:solidFill>
            <a:schemeClr val="tx1"/>
          </a:solidFill>
          <a:latin typeface="+mn-lt"/>
          <a:ea typeface="ＭＳ Ｐゴシック" charset="-128"/>
        </a:defRPr>
      </a:lvl5pPr>
      <a:lvl6pPr marL="2514600" indent="-228600" algn="l" rtl="0" fontAlgn="base">
        <a:spcBef>
          <a:spcPct val="20000"/>
        </a:spcBef>
        <a:spcAft>
          <a:spcPct val="0"/>
        </a:spcAft>
        <a:buChar char="»"/>
        <a:defRPr sz="1700">
          <a:solidFill>
            <a:schemeClr val="tx1"/>
          </a:solidFill>
          <a:latin typeface="+mn-lt"/>
        </a:defRPr>
      </a:lvl6pPr>
      <a:lvl7pPr marL="2971800" indent="-228600" algn="l" rtl="0" fontAlgn="base">
        <a:spcBef>
          <a:spcPct val="20000"/>
        </a:spcBef>
        <a:spcAft>
          <a:spcPct val="0"/>
        </a:spcAft>
        <a:buChar char="»"/>
        <a:defRPr sz="1700">
          <a:solidFill>
            <a:schemeClr val="tx1"/>
          </a:solidFill>
          <a:latin typeface="+mn-lt"/>
        </a:defRPr>
      </a:lvl7pPr>
      <a:lvl8pPr marL="3429000" indent="-228600" algn="l" rtl="0" fontAlgn="base">
        <a:spcBef>
          <a:spcPct val="20000"/>
        </a:spcBef>
        <a:spcAft>
          <a:spcPct val="0"/>
        </a:spcAft>
        <a:buChar char="»"/>
        <a:defRPr sz="1700">
          <a:solidFill>
            <a:schemeClr val="tx1"/>
          </a:solidFill>
          <a:latin typeface="+mn-lt"/>
        </a:defRPr>
      </a:lvl8pPr>
      <a:lvl9pPr marL="3886200" indent="-228600" algn="l" rtl="0" fontAlgn="base">
        <a:spcBef>
          <a:spcPct val="20000"/>
        </a:spcBef>
        <a:spcAft>
          <a:spcPct val="0"/>
        </a:spcAft>
        <a:buChar char="»"/>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5B4CF7-E179-2A4A-8F61-7B6C84432D16}"/>
              </a:ext>
            </a:extLst>
          </p:cNvPr>
          <p:cNvPicPr>
            <a:picLocks noChangeAspect="1"/>
          </p:cNvPicPr>
          <p:nvPr/>
        </p:nvPicPr>
        <p:blipFill rotWithShape="1">
          <a:blip r:embed="rId3">
            <a:alphaModFix amt="55000"/>
            <a:extLst>
              <a:ext uri="{28A0092B-C50C-407E-A947-70E740481C1C}">
                <a14:useLocalDpi xmlns:a14="http://schemas.microsoft.com/office/drawing/2010/main" val="0"/>
              </a:ext>
            </a:extLst>
          </a:blip>
          <a:srcRect t="6444" b="28316"/>
          <a:stretch/>
        </p:blipFill>
        <p:spPr>
          <a:xfrm>
            <a:off x="-1929" y="0"/>
            <a:ext cx="12193929" cy="6172200"/>
          </a:xfrm>
          <a:prstGeom prst="rect">
            <a:avLst/>
          </a:prstGeom>
        </p:spPr>
      </p:pic>
      <p:sp>
        <p:nvSpPr>
          <p:cNvPr id="8" name="Round Same Side Corner Rectangle 7">
            <a:extLst>
              <a:ext uri="{FF2B5EF4-FFF2-40B4-BE49-F238E27FC236}">
                <a16:creationId xmlns:a16="http://schemas.microsoft.com/office/drawing/2014/main" id="{369520A5-3CD9-9A46-A842-70FB785799F3}"/>
              </a:ext>
            </a:extLst>
          </p:cNvPr>
          <p:cNvSpPr/>
          <p:nvPr/>
        </p:nvSpPr>
        <p:spPr>
          <a:xfrm rot="5400000">
            <a:off x="3144034" y="-2610631"/>
            <a:ext cx="1408139" cy="7696202"/>
          </a:xfrm>
          <a:prstGeom prst="round2SameRect">
            <a:avLst/>
          </a:prstGeom>
          <a:solidFill>
            <a:srgbClr val="1383B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 name="Picture 6">
            <a:extLst>
              <a:ext uri="{FF2B5EF4-FFF2-40B4-BE49-F238E27FC236}">
                <a16:creationId xmlns:a16="http://schemas.microsoft.com/office/drawing/2014/main" id="{BD447CE0-6477-A442-8BB3-890FC246DA53}"/>
              </a:ext>
            </a:extLst>
          </p:cNvPr>
          <p:cNvSpPr>
            <a:spLocks noChangeAspect="1" noChangeArrowheads="1"/>
          </p:cNvSpPr>
          <p:nvPr/>
        </p:nvSpPr>
        <p:spPr bwMode="auto">
          <a:xfrm>
            <a:off x="6096000" y="3429000"/>
            <a:ext cx="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5123" name="Rectangle 5">
            <a:extLst>
              <a:ext uri="{FF2B5EF4-FFF2-40B4-BE49-F238E27FC236}">
                <a16:creationId xmlns:a16="http://schemas.microsoft.com/office/drawing/2014/main" id="{E655D744-8B8A-E445-93C6-D08F20AFB9EC}"/>
              </a:ext>
            </a:extLst>
          </p:cNvPr>
          <p:cNvSpPr>
            <a:spLocks noGrp="1" noChangeArrowheads="1"/>
          </p:cNvSpPr>
          <p:nvPr>
            <p:ph type="subTitle" idx="4294967295"/>
          </p:nvPr>
        </p:nvSpPr>
        <p:spPr>
          <a:xfrm>
            <a:off x="457200" y="2062553"/>
            <a:ext cx="9525000" cy="3271447"/>
          </a:xfrm>
          <a:noFill/>
          <a:effectLst/>
        </p:spPr>
        <p:txBody>
          <a:bodyPr lIns="0" tIns="0" rIns="0" bIns="0"/>
          <a:lstStyle/>
          <a:p>
            <a:pPr marL="0" indent="0" eaLnBrk="1" hangingPunct="1">
              <a:lnSpc>
                <a:spcPct val="120000"/>
              </a:lnSpc>
              <a:buNone/>
            </a:pPr>
            <a:r>
              <a:rPr lang="en-US" altLang="en-US" sz="4000" b="1" dirty="0">
                <a:ea typeface="ＭＳ Ｐゴシック" panose="020B0600070205080204" pitchFamily="34" charset="-128"/>
              </a:rPr>
              <a:t>Sample Size Calculation for a Hypothesis Test</a:t>
            </a:r>
          </a:p>
        </p:txBody>
      </p:sp>
      <p:sp>
        <p:nvSpPr>
          <p:cNvPr id="5" name="Rectangle 5">
            <a:extLst>
              <a:ext uri="{FF2B5EF4-FFF2-40B4-BE49-F238E27FC236}">
                <a16:creationId xmlns:a16="http://schemas.microsoft.com/office/drawing/2014/main" id="{40F4F91E-FAB3-BE44-AF59-B8253A04F5CD}"/>
              </a:ext>
            </a:extLst>
          </p:cNvPr>
          <p:cNvSpPr txBox="1">
            <a:spLocks noChangeArrowheads="1"/>
          </p:cNvSpPr>
          <p:nvPr/>
        </p:nvSpPr>
        <p:spPr bwMode="auto">
          <a:xfrm>
            <a:off x="533400" y="665970"/>
            <a:ext cx="9220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200">
                <a:solidFill>
                  <a:schemeClr val="tx1"/>
                </a:solidFill>
                <a:latin typeface="+mn-lt"/>
                <a:ea typeface="ＭＳ Ｐゴシック" charset="-128"/>
              </a:defRPr>
            </a:lvl5pPr>
            <a:lvl6pPr marL="2514600" indent="-228600" algn="l" rtl="0" fontAlgn="base">
              <a:spcBef>
                <a:spcPct val="20000"/>
              </a:spcBef>
              <a:spcAft>
                <a:spcPct val="0"/>
              </a:spcAft>
              <a:buChar char="»"/>
              <a:defRPr sz="1700">
                <a:solidFill>
                  <a:schemeClr val="tx1"/>
                </a:solidFill>
                <a:latin typeface="+mn-lt"/>
              </a:defRPr>
            </a:lvl6pPr>
            <a:lvl7pPr marL="2971800" indent="-228600" algn="l" rtl="0" fontAlgn="base">
              <a:spcBef>
                <a:spcPct val="20000"/>
              </a:spcBef>
              <a:spcAft>
                <a:spcPct val="0"/>
              </a:spcAft>
              <a:buChar char="»"/>
              <a:defRPr sz="1700">
                <a:solidFill>
                  <a:schemeClr val="tx1"/>
                </a:solidFill>
                <a:latin typeface="+mn-lt"/>
              </a:defRPr>
            </a:lvl7pPr>
            <a:lvl8pPr marL="3429000" indent="-228600" algn="l" rtl="0" fontAlgn="base">
              <a:spcBef>
                <a:spcPct val="20000"/>
              </a:spcBef>
              <a:spcAft>
                <a:spcPct val="0"/>
              </a:spcAft>
              <a:buChar char="»"/>
              <a:defRPr sz="1700">
                <a:solidFill>
                  <a:schemeClr val="tx1"/>
                </a:solidFill>
                <a:latin typeface="+mn-lt"/>
              </a:defRPr>
            </a:lvl8pPr>
            <a:lvl9pPr marL="3886200" indent="-228600" algn="l" rtl="0" fontAlgn="base">
              <a:spcBef>
                <a:spcPct val="20000"/>
              </a:spcBef>
              <a:spcAft>
                <a:spcPct val="0"/>
              </a:spcAft>
              <a:buChar char="»"/>
              <a:defRPr sz="1700">
                <a:solidFill>
                  <a:schemeClr val="tx1"/>
                </a:solidFill>
                <a:latin typeface="+mn-lt"/>
              </a:defRPr>
            </a:lvl9pPr>
          </a:lstStyle>
          <a:p>
            <a:pPr marL="0" indent="0" eaLnBrk="1" hangingPunct="1">
              <a:lnSpc>
                <a:spcPct val="120000"/>
              </a:lnSpc>
              <a:spcBef>
                <a:spcPts val="0"/>
              </a:spcBef>
              <a:buFontTx/>
              <a:buNone/>
            </a:pPr>
            <a:r>
              <a:rPr lang="en-US" altLang="en-US" b="1" i="1" kern="0" dirty="0">
                <a:solidFill>
                  <a:schemeClr val="bg1"/>
                </a:solidFill>
                <a:effectLst>
                  <a:outerShdw blurRad="50800" dist="38100" dir="2700000" algn="tl" rotWithShape="0">
                    <a:prstClr val="black">
                      <a:alpha val="40000"/>
                    </a:prstClr>
                  </a:outerShdw>
                </a:effectLst>
                <a:ea typeface="ＭＳ Ｐゴシック" panose="020B0600070205080204" pitchFamily="34" charset="-128"/>
              </a:rPr>
              <a:t>JAMA Guide to Statistics and Methods</a:t>
            </a:r>
          </a:p>
          <a:p>
            <a:pPr marL="0" indent="0" eaLnBrk="1" hangingPunct="1">
              <a:lnSpc>
                <a:spcPct val="120000"/>
              </a:lnSpc>
              <a:spcBef>
                <a:spcPts val="0"/>
              </a:spcBef>
              <a:buFontTx/>
              <a:buNone/>
            </a:pPr>
            <a:r>
              <a:rPr lang="en-US" altLang="en-US" sz="2400" b="1" kern="0" dirty="0">
                <a:solidFill>
                  <a:schemeClr val="bg1"/>
                </a:solidFill>
                <a:effectLst>
                  <a:outerShdw blurRad="50800" dist="38100" dir="2700000" algn="tl" rotWithShape="0">
                    <a:prstClr val="black">
                      <a:alpha val="40000"/>
                    </a:prstClr>
                  </a:outerShdw>
                </a:effectLst>
                <a:ea typeface="ＭＳ Ｐゴシック" panose="020B0600070205080204" pitchFamily="34" charset="-128"/>
              </a:rPr>
              <a:t>Education Guides</a:t>
            </a:r>
            <a:endParaRPr lang="en-US" altLang="en-US" sz="2400" kern="0" dirty="0">
              <a:solidFill>
                <a:schemeClr val="bg1"/>
              </a:solidFill>
              <a:effectLst>
                <a:outerShdw blurRad="50800" dist="38100" dir="2700000" algn="tl" rotWithShape="0">
                  <a:prstClr val="black">
                    <a:alpha val="40000"/>
                  </a:prstClr>
                </a:outerShdw>
              </a:effectLst>
              <a:ea typeface="ＭＳ Ｐゴシック" panose="020B0600070205080204" pitchFamily="34" charset="-128"/>
            </a:endParaRPr>
          </a:p>
        </p:txBody>
      </p:sp>
    </p:spTree>
    <p:extLst>
      <p:ext uri="{BB962C8B-B14F-4D97-AF65-F5344CB8AC3E}">
        <p14:creationId xmlns:p14="http://schemas.microsoft.com/office/powerpoint/2010/main" val="882601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sz="3200" dirty="0"/>
              <a:t>Power for Detecting Difference and Sample Size</a:t>
            </a:r>
          </a:p>
        </p:txBody>
      </p:sp>
      <p:pic>
        <p:nvPicPr>
          <p:cNvPr id="5" name="New picture"/>
          <p:cNvPicPr>
            <a:picLocks noChangeAspect="1" noChangeArrowheads="1"/>
          </p:cNvPicPr>
          <p:nvPr>
            <p:custDataLst>
              <p:tags r:id="rId1"/>
            </p:custDataLst>
          </p:nvPr>
        </p:nvPicPr>
        <p:blipFill rotWithShape="1">
          <a:blip r:embed="rId4">
            <a:extLst>
              <a:ext uri="{28A0092B-C50C-407E-A947-70E740481C1C}">
                <a14:useLocalDpi xmlns:a14="http://schemas.microsoft.com/office/drawing/2010/main" val="0"/>
              </a:ext>
            </a:extLst>
          </a:blip>
          <a:srcRect b="7440"/>
          <a:stretch/>
        </p:blipFill>
        <p:spPr bwMode="auto">
          <a:xfrm>
            <a:off x="2667000" y="1371600"/>
            <a:ext cx="6375400" cy="40555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4271986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dirty="0"/>
              <a:t>Selecting Significance Level and Power</a:t>
            </a:r>
            <a:endParaRPr lang="en-US" sz="3600" dirty="0"/>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lstStyle/>
          <a:p>
            <a:r>
              <a:rPr lang="en-US" dirty="0"/>
              <a:t>All of the values we have mentioned (45%, 14% MDD, </a:t>
            </a:r>
            <a:br>
              <a:rPr lang="en-US" dirty="0"/>
            </a:br>
            <a:r>
              <a:rPr lang="en-US" dirty="0"/>
              <a:t>.05, 80%) are selected at the planning stage of the study</a:t>
            </a:r>
          </a:p>
          <a:p>
            <a:r>
              <a:rPr lang="en-US" dirty="0"/>
              <a:t>Significance level and power are “rule-of-thumb” choices typically not based on specifics of the study</a:t>
            </a:r>
          </a:p>
          <a:p>
            <a:r>
              <a:rPr lang="en-US" dirty="0"/>
              <a:t>If a researcher wants to reduce the chances of a type I error (α = .05) or to increase the probability of detecting the specified difference (power = 80%), then these values can be changed</a:t>
            </a:r>
          </a:p>
          <a:p>
            <a:r>
              <a:rPr lang="en-US" dirty="0"/>
              <a:t>Either change will require a larger sample size</a:t>
            </a:r>
          </a:p>
        </p:txBody>
      </p:sp>
    </p:spTree>
    <p:extLst>
      <p:ext uri="{BB962C8B-B14F-4D97-AF65-F5344CB8AC3E}">
        <p14:creationId xmlns:p14="http://schemas.microsoft.com/office/powerpoint/2010/main" val="3572592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dirty="0"/>
              <a:t>Selecting Baseline Rate and MDD</a:t>
            </a:r>
            <a:endParaRPr lang="en-US" sz="3600" dirty="0"/>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lstStyle/>
          <a:p>
            <a:r>
              <a:rPr lang="en-US" dirty="0"/>
              <a:t>Selecting the baseline rate and MDD requires the expertise of the researcher</a:t>
            </a:r>
          </a:p>
          <a:p>
            <a:r>
              <a:rPr lang="en-US" dirty="0"/>
              <a:t>The baseline rate is usually available from the literature</a:t>
            </a:r>
          </a:p>
          <a:p>
            <a:pPr lvl="1"/>
            <a:r>
              <a:rPr lang="en-US" dirty="0"/>
              <a:t>This rate is often based on a therapy that has been studied</a:t>
            </a:r>
          </a:p>
          <a:p>
            <a:r>
              <a:rPr lang="en-US" dirty="0"/>
              <a:t>The MDD choice is more subjective</a:t>
            </a:r>
          </a:p>
          <a:p>
            <a:pPr lvl="1"/>
            <a:r>
              <a:rPr lang="en-US" dirty="0"/>
              <a:t>It should be a clinically meaningful rate difference, or a scientifically important rate difference, or both</a:t>
            </a:r>
          </a:p>
          <a:p>
            <a:pPr lvl="1"/>
            <a:r>
              <a:rPr lang="en-US" dirty="0"/>
              <a:t>It has to be feasible to detect</a:t>
            </a:r>
          </a:p>
        </p:txBody>
      </p:sp>
    </p:spTree>
    <p:extLst>
      <p:ext uri="{BB962C8B-B14F-4D97-AF65-F5344CB8AC3E}">
        <p14:creationId xmlns:p14="http://schemas.microsoft.com/office/powerpoint/2010/main" val="1426058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dirty="0"/>
              <a:t>Finding a Feasible MDD</a:t>
            </a:r>
            <a:endParaRPr lang="en-US" sz="3600" dirty="0"/>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lstStyle/>
          <a:p>
            <a:r>
              <a:rPr lang="en-US" dirty="0"/>
              <a:t>If the combination of varenicline and nicotine patch increased abstinence by 0.1%, this difference would not be useful and require an extremely large sample size</a:t>
            </a:r>
          </a:p>
          <a:p>
            <a:pPr lvl="1"/>
            <a:r>
              <a:rPr lang="en-US" dirty="0"/>
              <a:t>It would be too small a setting for the MDD</a:t>
            </a:r>
          </a:p>
          <a:p>
            <a:r>
              <a:rPr lang="en-US" dirty="0"/>
              <a:t>If the MDD were specified as 50%, the new therapy would have to be 95% effective (45% + 50%) before there would be a high chance of detecting any difference</a:t>
            </a:r>
          </a:p>
          <a:p>
            <a:pPr lvl="1"/>
            <a:r>
              <a:rPr lang="en-US" dirty="0"/>
              <a:t>Thus it would be too large for the MDD</a:t>
            </a:r>
          </a:p>
        </p:txBody>
      </p:sp>
    </p:spTree>
    <p:extLst>
      <p:ext uri="{BB962C8B-B14F-4D97-AF65-F5344CB8AC3E}">
        <p14:creationId xmlns:p14="http://schemas.microsoft.com/office/powerpoint/2010/main" val="2983556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dirty="0"/>
              <a:t>Finding a Feasible MDD</a:t>
            </a:r>
            <a:endParaRPr lang="en-US" sz="3600" dirty="0"/>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lstStyle/>
          <a:p>
            <a:r>
              <a:rPr lang="en-US" dirty="0"/>
              <a:t>The authors based their choice of MDD = 14% on a compromise between their judgment of a clinically important difference, 12%, and the scientifically meaningful value of 16%</a:t>
            </a:r>
          </a:p>
          <a:p>
            <a:r>
              <a:rPr lang="en-US" dirty="0"/>
              <a:t>16% was the observed difference in a study comparing varenicline alone and together with nicotine gum</a:t>
            </a:r>
          </a:p>
          <a:p>
            <a:r>
              <a:rPr lang="en-US" dirty="0"/>
              <a:t>The ability to confirm a difference that is slightly smaller for a related treatment was considered scientifically important</a:t>
            </a:r>
          </a:p>
        </p:txBody>
      </p:sp>
    </p:spTree>
    <p:extLst>
      <p:ext uri="{BB962C8B-B14F-4D97-AF65-F5344CB8AC3E}">
        <p14:creationId xmlns:p14="http://schemas.microsoft.com/office/powerpoint/2010/main" val="2069095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sz="3600" dirty="0"/>
              <a:t>Outline</a:t>
            </a:r>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lstStyle/>
          <a:p>
            <a:r>
              <a:rPr lang="en-US" dirty="0">
                <a:solidFill>
                  <a:schemeClr val="bg1">
                    <a:lumMod val="65000"/>
                  </a:schemeClr>
                </a:solidFill>
              </a:rPr>
              <a:t>Introduction</a:t>
            </a:r>
          </a:p>
          <a:p>
            <a:r>
              <a:rPr lang="en-US" dirty="0">
                <a:solidFill>
                  <a:srgbClr val="A6A6A6"/>
                </a:solidFill>
              </a:rPr>
              <a:t>Use of the Method</a:t>
            </a:r>
          </a:p>
          <a:p>
            <a:pPr lvl="1"/>
            <a:r>
              <a:rPr lang="en-US" dirty="0">
                <a:solidFill>
                  <a:srgbClr val="A6A6A6"/>
                </a:solidFill>
              </a:rPr>
              <a:t>Why Is Power Analysis Used?</a:t>
            </a:r>
          </a:p>
          <a:p>
            <a:pPr lvl="1"/>
            <a:r>
              <a:rPr lang="en-US" dirty="0"/>
              <a:t>What Are the Limitations of Power Analysis?</a:t>
            </a:r>
          </a:p>
          <a:p>
            <a:pPr lvl="1"/>
            <a:r>
              <a:rPr lang="en-US" dirty="0">
                <a:solidFill>
                  <a:schemeClr val="bg1">
                    <a:lumMod val="65000"/>
                  </a:schemeClr>
                </a:solidFill>
              </a:rPr>
              <a:t>Why Did the Authors Use Power Analysis in This Particular Study?</a:t>
            </a:r>
          </a:p>
          <a:p>
            <a:pPr lvl="1"/>
            <a:r>
              <a:rPr lang="en-US" dirty="0">
                <a:solidFill>
                  <a:schemeClr val="bg1">
                    <a:lumMod val="65000"/>
                  </a:schemeClr>
                </a:solidFill>
              </a:rPr>
              <a:t>How Should This Method’s Findings Be Interpreted in This Particular Study?</a:t>
            </a:r>
          </a:p>
          <a:p>
            <a:r>
              <a:rPr lang="en-US" dirty="0">
                <a:solidFill>
                  <a:schemeClr val="bg1">
                    <a:lumMod val="65000"/>
                  </a:schemeClr>
                </a:solidFill>
              </a:rPr>
              <a:t>Caveats to Consider When Looking at Results Based on Power Analysis</a:t>
            </a:r>
          </a:p>
        </p:txBody>
      </p:sp>
    </p:spTree>
    <p:extLst>
      <p:ext uri="{BB962C8B-B14F-4D97-AF65-F5344CB8AC3E}">
        <p14:creationId xmlns:p14="http://schemas.microsoft.com/office/powerpoint/2010/main" val="2207695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sz="3600" dirty="0"/>
              <a:t>Limitations of Power Analysis</a:t>
            </a:r>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lstStyle/>
          <a:p>
            <a:r>
              <a:rPr lang="en-US" dirty="0"/>
              <a:t>Calculation of sample size requires predictions of baseline rates and MDD, which may not be readily available, before the study begins</a:t>
            </a:r>
          </a:p>
          <a:p>
            <a:r>
              <a:rPr lang="en-US" dirty="0"/>
              <a:t>Sample size is especially sensitive to the MDD</a:t>
            </a:r>
          </a:p>
          <a:p>
            <a:r>
              <a:rPr lang="en-US" dirty="0"/>
              <a:t>If you recall the figure on slide 10, the blue line showed the sample size needed if the MDD were set to 12%</a:t>
            </a:r>
          </a:p>
          <a:p>
            <a:pPr lvl="1"/>
            <a:r>
              <a:rPr lang="en-US" dirty="0"/>
              <a:t>542 (2 × 271) to achieve a power of 80%</a:t>
            </a:r>
          </a:p>
          <a:p>
            <a:pPr marL="0" indent="0">
              <a:buNone/>
            </a:pPr>
            <a:endParaRPr lang="en-US" dirty="0"/>
          </a:p>
        </p:txBody>
      </p:sp>
    </p:spTree>
    <p:extLst>
      <p:ext uri="{BB962C8B-B14F-4D97-AF65-F5344CB8AC3E}">
        <p14:creationId xmlns:p14="http://schemas.microsoft.com/office/powerpoint/2010/main" val="351174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sz="3600" dirty="0"/>
              <a:t>Limitations of Power Analysis</a:t>
            </a:r>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lstStyle/>
          <a:p>
            <a:r>
              <a:rPr lang="en-US" dirty="0"/>
              <a:t>This method of conducting a power analysis might also produce the incorrect sample size if the data analysis conducted differs from that planned</a:t>
            </a:r>
          </a:p>
          <a:p>
            <a:r>
              <a:rPr lang="en-US" dirty="0"/>
              <a:t>For example, if abstinence were affected by other covariates, such as age, and the groups were unbalanced on this variable, other analyses might be used, such as logistic regression models </a:t>
            </a:r>
          </a:p>
          <a:p>
            <a:r>
              <a:rPr lang="en-US" dirty="0"/>
              <a:t>The appropriate sample size for one analysis may be too large or small to achieve the same power with another analysis</a:t>
            </a:r>
          </a:p>
          <a:p>
            <a:pPr marL="0" indent="0">
              <a:buNone/>
            </a:pPr>
            <a:endParaRPr lang="en-US" dirty="0"/>
          </a:p>
        </p:txBody>
      </p:sp>
    </p:spTree>
    <p:extLst>
      <p:ext uri="{BB962C8B-B14F-4D97-AF65-F5344CB8AC3E}">
        <p14:creationId xmlns:p14="http://schemas.microsoft.com/office/powerpoint/2010/main" val="914726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sz="3600" dirty="0"/>
              <a:t>Outline</a:t>
            </a:r>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lstStyle/>
          <a:p>
            <a:r>
              <a:rPr lang="en-US" dirty="0">
                <a:solidFill>
                  <a:schemeClr val="bg1">
                    <a:lumMod val="65000"/>
                  </a:schemeClr>
                </a:solidFill>
              </a:rPr>
              <a:t>Introduction</a:t>
            </a:r>
          </a:p>
          <a:p>
            <a:r>
              <a:rPr lang="en-US" dirty="0">
                <a:solidFill>
                  <a:srgbClr val="A6A6A6"/>
                </a:solidFill>
              </a:rPr>
              <a:t>Use of the Method</a:t>
            </a:r>
          </a:p>
          <a:p>
            <a:pPr lvl="1"/>
            <a:r>
              <a:rPr lang="en-US" dirty="0">
                <a:solidFill>
                  <a:srgbClr val="A6A6A6"/>
                </a:solidFill>
              </a:rPr>
              <a:t>Why Is Power Analysis Used?</a:t>
            </a:r>
          </a:p>
          <a:p>
            <a:pPr lvl="1"/>
            <a:r>
              <a:rPr lang="en-US" dirty="0">
                <a:solidFill>
                  <a:schemeClr val="bg1">
                    <a:lumMod val="65000"/>
                  </a:schemeClr>
                </a:solidFill>
              </a:rPr>
              <a:t>What Are the Limitations of Power Analysis?</a:t>
            </a:r>
          </a:p>
          <a:p>
            <a:pPr lvl="1"/>
            <a:r>
              <a:rPr lang="en-US" dirty="0">
                <a:solidFill>
                  <a:srgbClr val="000000"/>
                </a:solidFill>
              </a:rPr>
              <a:t>Why Did the Authors Use Power Analysis in This Particular Study?</a:t>
            </a:r>
          </a:p>
          <a:p>
            <a:pPr lvl="1"/>
            <a:r>
              <a:rPr lang="en-US" dirty="0">
                <a:solidFill>
                  <a:schemeClr val="bg1">
                    <a:lumMod val="65000"/>
                  </a:schemeClr>
                </a:solidFill>
              </a:rPr>
              <a:t>How Should This Method’s Findings Be Interpreted in This Particular Study?</a:t>
            </a:r>
          </a:p>
          <a:p>
            <a:r>
              <a:rPr lang="en-US" dirty="0">
                <a:solidFill>
                  <a:schemeClr val="bg1">
                    <a:lumMod val="65000"/>
                  </a:schemeClr>
                </a:solidFill>
              </a:rPr>
              <a:t>Caveats to Consider When Looking at Results Based on Power Analysis</a:t>
            </a:r>
          </a:p>
        </p:txBody>
      </p:sp>
    </p:spTree>
    <p:extLst>
      <p:ext uri="{BB962C8B-B14F-4D97-AF65-F5344CB8AC3E}">
        <p14:creationId xmlns:p14="http://schemas.microsoft.com/office/powerpoint/2010/main" val="73818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dirty="0"/>
              <a:t>Why Did the Authors Use Power Analysis?</a:t>
            </a:r>
            <a:endParaRPr lang="en-US" sz="3600" dirty="0"/>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lstStyle/>
          <a:p>
            <a:r>
              <a:rPr lang="en-US" dirty="0"/>
              <a:t>The number of research participants available for any study is limited by resources</a:t>
            </a:r>
          </a:p>
          <a:p>
            <a:r>
              <a:rPr lang="en-US" dirty="0"/>
              <a:t>The authors were aware that previous studies comparing these treatments had found no significant difference in abstinence rates</a:t>
            </a:r>
          </a:p>
          <a:p>
            <a:r>
              <a:rPr lang="en-US" dirty="0"/>
              <a:t>However, this can occur even if a difference exists if the sample size is too small</a:t>
            </a:r>
          </a:p>
          <a:p>
            <a:r>
              <a:rPr lang="en-US" dirty="0"/>
              <a:t>They wanted to ensure that their sample size was adequate to detect even a small but clinically important difference, so they carefully evaluated sample size</a:t>
            </a:r>
          </a:p>
        </p:txBody>
      </p:sp>
    </p:spTree>
    <p:extLst>
      <p:ext uri="{BB962C8B-B14F-4D97-AF65-F5344CB8AC3E}">
        <p14:creationId xmlns:p14="http://schemas.microsoft.com/office/powerpoint/2010/main" val="3873565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sz="3600" dirty="0"/>
              <a:t>Objectives</a:t>
            </a:r>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lstStyle/>
          <a:p>
            <a:r>
              <a:rPr lang="en-US" dirty="0"/>
              <a:t>This JAMA Guide to Statistics and Methods explains:</a:t>
            </a:r>
          </a:p>
          <a:p>
            <a:pPr lvl="1"/>
            <a:r>
              <a:rPr lang="en-US" dirty="0"/>
              <a:t>The importance of considering sample size when interpreting study results</a:t>
            </a:r>
          </a:p>
          <a:p>
            <a:pPr lvl="1"/>
            <a:r>
              <a:rPr lang="en-US" dirty="0"/>
              <a:t>How the power analysis can help calculate the appropriate sample size</a:t>
            </a:r>
          </a:p>
          <a:p>
            <a:pPr lvl="1"/>
            <a:r>
              <a:rPr lang="en-US" dirty="0"/>
              <a:t>The potential pitfalls of this approach</a:t>
            </a:r>
          </a:p>
        </p:txBody>
      </p:sp>
    </p:spTree>
    <p:extLst>
      <p:ext uri="{BB962C8B-B14F-4D97-AF65-F5344CB8AC3E}">
        <p14:creationId xmlns:p14="http://schemas.microsoft.com/office/powerpoint/2010/main" val="2207839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sz="3600" dirty="0"/>
              <a:t>Outline</a:t>
            </a:r>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lstStyle/>
          <a:p>
            <a:r>
              <a:rPr lang="en-US" dirty="0">
                <a:solidFill>
                  <a:schemeClr val="bg1">
                    <a:lumMod val="65000"/>
                  </a:schemeClr>
                </a:solidFill>
              </a:rPr>
              <a:t>Introduction</a:t>
            </a:r>
          </a:p>
          <a:p>
            <a:r>
              <a:rPr lang="en-US" dirty="0">
                <a:solidFill>
                  <a:srgbClr val="A6A6A6"/>
                </a:solidFill>
              </a:rPr>
              <a:t>Use of the Method</a:t>
            </a:r>
          </a:p>
          <a:p>
            <a:pPr lvl="1"/>
            <a:r>
              <a:rPr lang="en-US" dirty="0">
                <a:solidFill>
                  <a:srgbClr val="A6A6A6"/>
                </a:solidFill>
              </a:rPr>
              <a:t>Why Is Power Analysis Used?</a:t>
            </a:r>
          </a:p>
          <a:p>
            <a:pPr lvl="1"/>
            <a:r>
              <a:rPr lang="en-US" dirty="0">
                <a:solidFill>
                  <a:schemeClr val="bg1">
                    <a:lumMod val="65000"/>
                  </a:schemeClr>
                </a:solidFill>
              </a:rPr>
              <a:t>What Are the Limitations of Power Analysis?</a:t>
            </a:r>
          </a:p>
          <a:p>
            <a:pPr lvl="1"/>
            <a:r>
              <a:rPr lang="en-US" dirty="0">
                <a:solidFill>
                  <a:srgbClr val="A6A6A6"/>
                </a:solidFill>
              </a:rPr>
              <a:t>Why Did the Authors Use Power Analysis in This Particular Study?</a:t>
            </a:r>
          </a:p>
          <a:p>
            <a:pPr lvl="1"/>
            <a:r>
              <a:rPr lang="en-US" dirty="0"/>
              <a:t>How Should This Method’s Findings Be Interpreted in This Particular Study?</a:t>
            </a:r>
          </a:p>
          <a:p>
            <a:r>
              <a:rPr lang="en-US" dirty="0">
                <a:solidFill>
                  <a:schemeClr val="bg1">
                    <a:lumMod val="65000"/>
                  </a:schemeClr>
                </a:solidFill>
              </a:rPr>
              <a:t>Caveats to Consider When Looking at Results Based on Power Analysis</a:t>
            </a:r>
          </a:p>
        </p:txBody>
      </p:sp>
    </p:spTree>
    <p:extLst>
      <p:ext uri="{BB962C8B-B14F-4D97-AF65-F5344CB8AC3E}">
        <p14:creationId xmlns:p14="http://schemas.microsoft.com/office/powerpoint/2010/main" val="3232638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dirty="0"/>
              <a:t>Interpreting the Method’s Findings</a:t>
            </a:r>
            <a:endParaRPr lang="en-US" sz="3600" dirty="0"/>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lstStyle/>
          <a:p>
            <a:r>
              <a:rPr lang="en-US" dirty="0"/>
              <a:t>A power analysis can help with the interpretation of study findings when statistically significant effects are not found</a:t>
            </a:r>
          </a:p>
          <a:p>
            <a:r>
              <a:rPr lang="en-US" dirty="0"/>
              <a:t>However, the findings in our study </a:t>
            </a:r>
            <a:r>
              <a:rPr lang="en-US" i="1" dirty="0"/>
              <a:t>were</a:t>
            </a:r>
            <a:r>
              <a:rPr lang="en-US" dirty="0"/>
              <a:t> statistically significant, so this interpretation was not necessary</a:t>
            </a:r>
          </a:p>
          <a:p>
            <a:r>
              <a:rPr lang="en-US" dirty="0"/>
              <a:t>If no statistically significant difference in abstinence rates had been found, the authors could have noted that the study was well-powered enough to have a high chance of detecting a difference of 14% in abstinence rates, thus any undetected difference would be unlikely to provide clinical benefit</a:t>
            </a:r>
          </a:p>
        </p:txBody>
      </p:sp>
    </p:spTree>
    <p:extLst>
      <p:ext uri="{BB962C8B-B14F-4D97-AF65-F5344CB8AC3E}">
        <p14:creationId xmlns:p14="http://schemas.microsoft.com/office/powerpoint/2010/main" val="2664843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sz="3600" dirty="0"/>
              <a:t>Outline</a:t>
            </a:r>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lstStyle/>
          <a:p>
            <a:r>
              <a:rPr lang="en-US" dirty="0">
                <a:solidFill>
                  <a:schemeClr val="bg1">
                    <a:lumMod val="65000"/>
                  </a:schemeClr>
                </a:solidFill>
              </a:rPr>
              <a:t>Introduction</a:t>
            </a:r>
          </a:p>
          <a:p>
            <a:r>
              <a:rPr lang="en-US" dirty="0">
                <a:solidFill>
                  <a:srgbClr val="A6A6A6"/>
                </a:solidFill>
              </a:rPr>
              <a:t>Use of the Method</a:t>
            </a:r>
          </a:p>
          <a:p>
            <a:pPr lvl="1"/>
            <a:r>
              <a:rPr lang="en-US" dirty="0">
                <a:solidFill>
                  <a:srgbClr val="A6A6A6"/>
                </a:solidFill>
              </a:rPr>
              <a:t>Why Is Power Analysis Used?</a:t>
            </a:r>
          </a:p>
          <a:p>
            <a:pPr lvl="1"/>
            <a:r>
              <a:rPr lang="en-US" dirty="0">
                <a:solidFill>
                  <a:schemeClr val="bg1">
                    <a:lumMod val="65000"/>
                  </a:schemeClr>
                </a:solidFill>
              </a:rPr>
              <a:t>What Are the Limitations of Power Analysis?</a:t>
            </a:r>
          </a:p>
          <a:p>
            <a:pPr lvl="1"/>
            <a:r>
              <a:rPr lang="en-US" dirty="0">
                <a:solidFill>
                  <a:srgbClr val="A6A6A6"/>
                </a:solidFill>
              </a:rPr>
              <a:t>Why Did the Authors Use Power Analysis in This Particular Study?</a:t>
            </a:r>
          </a:p>
          <a:p>
            <a:pPr lvl="1"/>
            <a:r>
              <a:rPr lang="en-US" dirty="0">
                <a:solidFill>
                  <a:schemeClr val="bg1">
                    <a:lumMod val="65000"/>
                  </a:schemeClr>
                </a:solidFill>
              </a:rPr>
              <a:t>How Should This Method’s Findings Be Interpreted in This Particular Study?</a:t>
            </a:r>
          </a:p>
          <a:p>
            <a:r>
              <a:rPr lang="en-US" dirty="0">
                <a:solidFill>
                  <a:srgbClr val="000000"/>
                </a:solidFill>
              </a:rPr>
              <a:t>Caveats to Consider When Looking at Results Based on Power Analysis</a:t>
            </a:r>
          </a:p>
        </p:txBody>
      </p:sp>
    </p:spTree>
    <p:extLst>
      <p:ext uri="{BB962C8B-B14F-4D97-AF65-F5344CB8AC3E}">
        <p14:creationId xmlns:p14="http://schemas.microsoft.com/office/powerpoint/2010/main" val="2765447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sz="3600" dirty="0"/>
              <a:t>Caveats to Consider</a:t>
            </a:r>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lstStyle/>
          <a:p>
            <a:r>
              <a:rPr lang="en-US" dirty="0"/>
              <a:t>Sample size calculation based on any power analysis requires input from the researcher prior to the study</a:t>
            </a:r>
          </a:p>
          <a:p>
            <a:r>
              <a:rPr lang="en-US" dirty="0"/>
              <a:t>Some of these are assumptions and predictions of fact (such as the baseline rate), which may be incorrect</a:t>
            </a:r>
          </a:p>
          <a:p>
            <a:r>
              <a:rPr lang="en-US" dirty="0"/>
              <a:t>Others reflect the clinical judgment of the research (such as the MDD), with which you may disagree</a:t>
            </a:r>
          </a:p>
          <a:p>
            <a:r>
              <a:rPr lang="en-US" dirty="0"/>
              <a:t>If a statistically significant effect is not found, you should assess whether either of these is a concern</a:t>
            </a:r>
          </a:p>
        </p:txBody>
      </p:sp>
    </p:spTree>
    <p:extLst>
      <p:ext uri="{BB962C8B-B14F-4D97-AF65-F5344CB8AC3E}">
        <p14:creationId xmlns:p14="http://schemas.microsoft.com/office/powerpoint/2010/main" val="2290506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sz="3600" dirty="0"/>
              <a:t>Caveats to Consider</a:t>
            </a:r>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lstStyle/>
          <a:p>
            <a:r>
              <a:rPr lang="en-US" dirty="0"/>
              <a:t>Avoid interpreting a lack of significance for an outcome other than the one on which the power analysis was based as confirmation that no difference exists</a:t>
            </a:r>
          </a:p>
          <a:p>
            <a:pPr lvl="1"/>
            <a:r>
              <a:rPr lang="en-US" dirty="0"/>
              <a:t>The analysis is specific to the parameter settings</a:t>
            </a:r>
          </a:p>
          <a:p>
            <a:r>
              <a:rPr lang="en-US" dirty="0"/>
              <a:t>For example, no significant difference was found in this study for most adverse event rates, but the power analysis does not apply to these rates</a:t>
            </a:r>
          </a:p>
          <a:p>
            <a:pPr lvl="1"/>
            <a:r>
              <a:rPr lang="en-US" dirty="0"/>
              <a:t>Sample size may not be adequate to interpret that finding to confirm that no meaningful difference exists</a:t>
            </a:r>
          </a:p>
        </p:txBody>
      </p:sp>
    </p:spTree>
    <p:extLst>
      <p:ext uri="{BB962C8B-B14F-4D97-AF65-F5344CB8AC3E}">
        <p14:creationId xmlns:p14="http://schemas.microsoft.com/office/powerpoint/2010/main" val="1123947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733800"/>
            <a:ext cx="11887200" cy="1569660"/>
          </a:xfrm>
          <a:prstGeom prst="rect">
            <a:avLst/>
          </a:prstGeom>
        </p:spPr>
        <p:txBody>
          <a:bodyPr wrap="square">
            <a:spAutoFit/>
          </a:bodyPr>
          <a:lstStyle/>
          <a:p>
            <a:pPr>
              <a:spcBef>
                <a:spcPct val="20000"/>
              </a:spcBef>
            </a:pPr>
            <a:r>
              <a:rPr lang="en-US" sz="3200" dirty="0">
                <a:latin typeface="Arial" charset="0"/>
              </a:rPr>
              <a:t>This Education Guide was created by Lynne Stokes, PhD, Edward H. Livingston, MD, Roger J. Lewis, MD, PhD, </a:t>
            </a:r>
            <a:br>
              <a:rPr lang="en-US" sz="3200" dirty="0">
                <a:latin typeface="Arial" charset="0"/>
              </a:rPr>
            </a:br>
            <a:r>
              <a:rPr lang="en-US" sz="3200" dirty="0">
                <a:latin typeface="Arial" charset="0"/>
              </a:rPr>
              <a:t>Annette </a:t>
            </a:r>
            <a:r>
              <a:rPr lang="en-US" sz="3200" dirty="0" err="1">
                <a:latin typeface="Arial" charset="0"/>
              </a:rPr>
              <a:t>Flanagin</a:t>
            </a:r>
            <a:r>
              <a:rPr lang="en-US" sz="3200" dirty="0">
                <a:latin typeface="Arial" charset="0"/>
              </a:rPr>
              <a:t>, RN, MA, and Kate </a:t>
            </a:r>
            <a:r>
              <a:rPr lang="en-US" sz="3200" dirty="0" err="1">
                <a:latin typeface="Arial" charset="0"/>
              </a:rPr>
              <a:t>Pezalla</a:t>
            </a:r>
            <a:r>
              <a:rPr lang="en-US" sz="3200" dirty="0">
                <a:latin typeface="Arial" charset="0"/>
              </a:rPr>
              <a:t>, MA.</a:t>
            </a:r>
          </a:p>
        </p:txBody>
      </p:sp>
      <p:sp>
        <p:nvSpPr>
          <p:cNvPr id="4" name="Rectangle 3"/>
          <p:cNvSpPr/>
          <p:nvPr/>
        </p:nvSpPr>
        <p:spPr>
          <a:xfrm>
            <a:off x="152400" y="1905000"/>
            <a:ext cx="12039600" cy="1077218"/>
          </a:xfrm>
          <a:prstGeom prst="rect">
            <a:avLst/>
          </a:prstGeom>
        </p:spPr>
        <p:txBody>
          <a:bodyPr wrap="square">
            <a:spAutoFit/>
          </a:bodyPr>
          <a:lstStyle/>
          <a:p>
            <a:pPr>
              <a:spcBef>
                <a:spcPct val="20000"/>
              </a:spcBef>
            </a:pPr>
            <a:r>
              <a:rPr lang="en-US" sz="3200" dirty="0">
                <a:latin typeface="Arial" charset="0"/>
              </a:rPr>
              <a:t>The original </a:t>
            </a:r>
            <a:r>
              <a:rPr lang="en-US" sz="3200" i="1" dirty="0">
                <a:latin typeface="Arial" charset="0"/>
              </a:rPr>
              <a:t>JAMA Guide to Statistics and Methods</a:t>
            </a:r>
            <a:r>
              <a:rPr lang="en-US" sz="3200" dirty="0">
                <a:latin typeface="Arial" charset="0"/>
              </a:rPr>
              <a:t> chapter was written by Lynne Stokes, PhD.</a:t>
            </a:r>
          </a:p>
        </p:txBody>
      </p:sp>
    </p:spTree>
    <p:extLst>
      <p:ext uri="{BB962C8B-B14F-4D97-AF65-F5344CB8AC3E}">
        <p14:creationId xmlns:p14="http://schemas.microsoft.com/office/powerpoint/2010/main" val="4141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sz="2800" dirty="0">
                <a:solidFill>
                  <a:srgbClr val="292929"/>
                </a:solidFill>
                <a:ea typeface="ＭＳ Ｐゴシック" charset="0"/>
              </a:rPr>
              <a:t>Terms of Use: </a:t>
            </a:r>
            <a:r>
              <a:rPr lang="en-US" sz="2800" i="1" dirty="0">
                <a:solidFill>
                  <a:srgbClr val="292929"/>
                </a:solidFill>
                <a:ea typeface="ＭＳ Ｐゴシック" charset="0"/>
              </a:rPr>
              <a:t>JAMA Guide to Statistics and Methods</a:t>
            </a:r>
            <a:endParaRPr lang="en-US" sz="2800" dirty="0"/>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normAutofit fontScale="62500" lnSpcReduction="20000"/>
          </a:bodyPr>
          <a:lstStyle/>
          <a:p>
            <a:pPr marL="0" indent="0" eaLnBrk="1" hangingPunct="1">
              <a:lnSpc>
                <a:spcPct val="90000"/>
              </a:lnSpc>
              <a:buNone/>
            </a:pPr>
            <a:r>
              <a:rPr lang="en-US" sz="3600" i="1" dirty="0">
                <a:latin typeface="Arial" charset="0"/>
              </a:rPr>
              <a:t>PowerPoint Usage Guidelines </a:t>
            </a:r>
            <a:endParaRPr lang="en-US" sz="3600" dirty="0">
              <a:latin typeface="Arial" charset="0"/>
            </a:endParaRPr>
          </a:p>
          <a:p>
            <a:pPr marL="0" indent="0" eaLnBrk="1" hangingPunct="1">
              <a:lnSpc>
                <a:spcPct val="110000"/>
              </a:lnSpc>
              <a:buNone/>
            </a:pPr>
            <a:r>
              <a:rPr lang="en-US" dirty="0" err="1">
                <a:latin typeface="Arial" charset="0"/>
              </a:rPr>
              <a:t>JAMAevidence</a:t>
            </a:r>
            <a:r>
              <a:rPr lang="en-US" dirty="0">
                <a:latin typeface="Arial" charset="0"/>
              </a:rPr>
              <a:t> users may display, download, or print out PowerPoint slides and images associated with the site for personal and educational use only. Educational use refers to classroom teaching, lectures, presentations, rounds, and other instructional activities, such as displaying, linking to, downloading, printing, and making and distributing multiple copies of said isolated materials in both print and electronic format. Users will only display, distribute, or otherwise make such PowerPoint slides and images from the applicable </a:t>
            </a:r>
            <a:r>
              <a:rPr lang="en-US" dirty="0" err="1">
                <a:latin typeface="Arial" charset="0"/>
              </a:rPr>
              <a:t>JAMAevidence</a:t>
            </a:r>
            <a:r>
              <a:rPr lang="en-US" dirty="0">
                <a:latin typeface="Arial" charset="0"/>
              </a:rPr>
              <a:t> materials available to students or other persons attending in-person presentations, lectures, rounds, or other similar instructional activities presented or given by User. </a:t>
            </a:r>
          </a:p>
          <a:p>
            <a:pPr marL="0" indent="0" eaLnBrk="1" hangingPunct="1">
              <a:lnSpc>
                <a:spcPct val="110000"/>
              </a:lnSpc>
              <a:spcBef>
                <a:spcPct val="50000"/>
              </a:spcBef>
              <a:buNone/>
            </a:pPr>
            <a:r>
              <a:rPr lang="en-US" dirty="0">
                <a:latin typeface="Arial" charset="0"/>
              </a:rPr>
              <a:t>Commercial use of the PowerPoint slides and images are not permitted under this agreement. Users may modify the content of downloaded PowerPoint slides only for educational (non-commercial) use; however, the source and attribution may not be modified. Users may not otherwise copy, print, transmit, rent, lend, sell, or modify any images from </a:t>
            </a:r>
            <a:r>
              <a:rPr lang="en-US" dirty="0" err="1">
                <a:latin typeface="Arial" charset="0"/>
              </a:rPr>
              <a:t>JAMAevidence</a:t>
            </a:r>
            <a:r>
              <a:rPr lang="en-US" dirty="0">
                <a:latin typeface="Arial" charset="0"/>
              </a:rPr>
              <a:t> or modify or remove any proprietary notices contained therein, or create derivative works based on materials therefrom. They also may not disseminate any portion of the applicable </a:t>
            </a:r>
            <a:r>
              <a:rPr lang="en-US" dirty="0" err="1">
                <a:latin typeface="Arial" charset="0"/>
              </a:rPr>
              <a:t>JAMAevidence</a:t>
            </a:r>
            <a:r>
              <a:rPr lang="en-US" dirty="0">
                <a:latin typeface="Arial" charset="0"/>
              </a:rPr>
              <a:t> site subscribed to hereunder through electronic means except as outlined above, including mail lists or electronic bulletin boards.</a:t>
            </a:r>
          </a:p>
        </p:txBody>
      </p:sp>
    </p:spTree>
    <p:extLst>
      <p:ext uri="{BB962C8B-B14F-4D97-AF65-F5344CB8AC3E}">
        <p14:creationId xmlns:p14="http://schemas.microsoft.com/office/powerpoint/2010/main" val="93541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sz="3600" dirty="0"/>
              <a:t>Outline</a:t>
            </a:r>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lstStyle/>
          <a:p>
            <a:r>
              <a:rPr lang="en-US" dirty="0"/>
              <a:t>Introduction</a:t>
            </a:r>
          </a:p>
          <a:p>
            <a:r>
              <a:rPr lang="en-US" dirty="0">
                <a:solidFill>
                  <a:schemeClr val="bg1">
                    <a:lumMod val="65000"/>
                  </a:schemeClr>
                </a:solidFill>
              </a:rPr>
              <a:t>Use of the Method</a:t>
            </a:r>
          </a:p>
          <a:p>
            <a:pPr lvl="1"/>
            <a:r>
              <a:rPr lang="en-US" dirty="0">
                <a:solidFill>
                  <a:schemeClr val="bg1">
                    <a:lumMod val="65000"/>
                  </a:schemeClr>
                </a:solidFill>
              </a:rPr>
              <a:t>Why Is Power Analysis Used?</a:t>
            </a:r>
          </a:p>
          <a:p>
            <a:pPr lvl="1"/>
            <a:r>
              <a:rPr lang="en-US" dirty="0">
                <a:solidFill>
                  <a:schemeClr val="bg1">
                    <a:lumMod val="65000"/>
                  </a:schemeClr>
                </a:solidFill>
              </a:rPr>
              <a:t>What Are the Limitations of Power Analysis?</a:t>
            </a:r>
          </a:p>
          <a:p>
            <a:pPr lvl="1"/>
            <a:r>
              <a:rPr lang="en-US" dirty="0">
                <a:solidFill>
                  <a:schemeClr val="bg1">
                    <a:lumMod val="65000"/>
                  </a:schemeClr>
                </a:solidFill>
              </a:rPr>
              <a:t>Why Did the Authors Use Power Analysis in This Particular Study?</a:t>
            </a:r>
          </a:p>
          <a:p>
            <a:pPr lvl="1"/>
            <a:r>
              <a:rPr lang="en-US" dirty="0">
                <a:solidFill>
                  <a:schemeClr val="bg1">
                    <a:lumMod val="65000"/>
                  </a:schemeClr>
                </a:solidFill>
              </a:rPr>
              <a:t>How Should This Method’s Findings Be Interpreted in This Particular Study?</a:t>
            </a:r>
          </a:p>
          <a:p>
            <a:r>
              <a:rPr lang="en-US" dirty="0">
                <a:solidFill>
                  <a:schemeClr val="bg1">
                    <a:lumMod val="65000"/>
                  </a:schemeClr>
                </a:solidFill>
              </a:rPr>
              <a:t>Caveats to Consider When Looking at Results Based on Power Analysis</a:t>
            </a:r>
          </a:p>
        </p:txBody>
      </p:sp>
    </p:spTree>
    <p:extLst>
      <p:ext uri="{BB962C8B-B14F-4D97-AF65-F5344CB8AC3E}">
        <p14:creationId xmlns:p14="http://schemas.microsoft.com/office/powerpoint/2010/main" val="3422914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sz="3600" dirty="0"/>
              <a:t>Introduction</a:t>
            </a:r>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lstStyle/>
          <a:p>
            <a:r>
              <a:rPr lang="en-US" dirty="0"/>
              <a:t>Koegelenberg et al reported the results of an RCT on whether treatment with a nicotine patch in addition to varenicline produced a higher rate of smoking abstinence than varenicline alone</a:t>
            </a:r>
          </a:p>
          <a:p>
            <a:r>
              <a:rPr lang="en-US" dirty="0"/>
              <a:t>The primary results were positive</a:t>
            </a:r>
          </a:p>
          <a:p>
            <a:pPr lvl="1"/>
            <a:r>
              <a:rPr lang="en-US" dirty="0"/>
              <a:t>Patients receiving the combination were more likely to achieve continuous abstinence at 12 weeks than patients receiving varenicline alone</a:t>
            </a:r>
          </a:p>
          <a:p>
            <a:pPr lvl="1"/>
            <a:r>
              <a:rPr lang="en-US" dirty="0"/>
              <a:t>The absolute difference in abstinence rates was estimated to be about 14% </a:t>
            </a:r>
          </a:p>
          <a:p>
            <a:pPr lvl="2"/>
            <a:r>
              <a:rPr lang="en-US" dirty="0"/>
              <a:t>This was statistically significant at α = .05</a:t>
            </a:r>
          </a:p>
        </p:txBody>
      </p:sp>
    </p:spTree>
    <p:extLst>
      <p:ext uri="{BB962C8B-B14F-4D97-AF65-F5344CB8AC3E}">
        <p14:creationId xmlns:p14="http://schemas.microsoft.com/office/powerpoint/2010/main" val="95568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sz="3600" dirty="0"/>
              <a:t>Introduction</a:t>
            </a:r>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lstStyle/>
          <a:p>
            <a:r>
              <a:rPr lang="en-US" dirty="0"/>
              <a:t>However, these findings differed from results reported in </a:t>
            </a:r>
            <a:br>
              <a:rPr lang="en-US" dirty="0"/>
            </a:br>
            <a:r>
              <a:rPr lang="en-US" dirty="0"/>
              <a:t>2 previous studies</a:t>
            </a:r>
          </a:p>
          <a:p>
            <a:r>
              <a:rPr lang="en-US" dirty="0"/>
              <a:t>What explains this difference?</a:t>
            </a:r>
          </a:p>
          <a:p>
            <a:r>
              <a:rPr lang="en-US" dirty="0"/>
              <a:t>According to Koegelenberg et al, the previous studies </a:t>
            </a:r>
            <a:br>
              <a:rPr lang="en-US" dirty="0"/>
            </a:br>
            <a:r>
              <a:rPr lang="en-US" dirty="0"/>
              <a:t>“</a:t>
            </a:r>
            <a:r>
              <a:rPr lang="mr-IN" dirty="0"/>
              <a:t>…</a:t>
            </a:r>
            <a:r>
              <a:rPr lang="en-US" dirty="0"/>
              <a:t>may have been inadequately powered”</a:t>
            </a:r>
          </a:p>
          <a:p>
            <a:pPr lvl="1"/>
            <a:r>
              <a:rPr lang="en-US" dirty="0"/>
              <a:t>Sample sizes may have been too small to identify a difference between the treatments tested</a:t>
            </a:r>
          </a:p>
        </p:txBody>
      </p:sp>
    </p:spTree>
    <p:extLst>
      <p:ext uri="{BB962C8B-B14F-4D97-AF65-F5344CB8AC3E}">
        <p14:creationId xmlns:p14="http://schemas.microsoft.com/office/powerpoint/2010/main" val="74559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sz="3600" dirty="0"/>
              <a:t>Outline</a:t>
            </a:r>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lstStyle/>
          <a:p>
            <a:r>
              <a:rPr lang="en-US" dirty="0">
                <a:solidFill>
                  <a:schemeClr val="bg1">
                    <a:lumMod val="65000"/>
                  </a:schemeClr>
                </a:solidFill>
              </a:rPr>
              <a:t>Introduction</a:t>
            </a:r>
          </a:p>
          <a:p>
            <a:r>
              <a:rPr lang="en-US" dirty="0"/>
              <a:t>Use of the Method</a:t>
            </a:r>
          </a:p>
          <a:p>
            <a:pPr lvl="1"/>
            <a:r>
              <a:rPr lang="en-US" dirty="0"/>
              <a:t>Why Is Power Analysis Used?</a:t>
            </a:r>
          </a:p>
          <a:p>
            <a:pPr lvl="1"/>
            <a:r>
              <a:rPr lang="en-US" dirty="0">
                <a:solidFill>
                  <a:schemeClr val="bg1">
                    <a:lumMod val="65000"/>
                  </a:schemeClr>
                </a:solidFill>
              </a:rPr>
              <a:t>What Are the Limitations of Power Analysis?</a:t>
            </a:r>
          </a:p>
          <a:p>
            <a:pPr lvl="1"/>
            <a:r>
              <a:rPr lang="en-US" dirty="0">
                <a:solidFill>
                  <a:schemeClr val="bg1">
                    <a:lumMod val="65000"/>
                  </a:schemeClr>
                </a:solidFill>
              </a:rPr>
              <a:t>Why Did the Authors Use Power Analysis in This Particular Study?</a:t>
            </a:r>
          </a:p>
          <a:p>
            <a:pPr lvl="1"/>
            <a:r>
              <a:rPr lang="en-US" dirty="0">
                <a:solidFill>
                  <a:schemeClr val="bg1">
                    <a:lumMod val="65000"/>
                  </a:schemeClr>
                </a:solidFill>
              </a:rPr>
              <a:t>How Should This Method’s Findings Be Interpreted in This Particular Study?</a:t>
            </a:r>
          </a:p>
          <a:p>
            <a:r>
              <a:rPr lang="en-US" dirty="0">
                <a:solidFill>
                  <a:schemeClr val="bg1">
                    <a:lumMod val="65000"/>
                  </a:schemeClr>
                </a:solidFill>
              </a:rPr>
              <a:t>Caveats to Consider When Looking at Results Based on Power Analysis</a:t>
            </a:r>
          </a:p>
        </p:txBody>
      </p:sp>
    </p:spTree>
    <p:extLst>
      <p:ext uri="{BB962C8B-B14F-4D97-AF65-F5344CB8AC3E}">
        <p14:creationId xmlns:p14="http://schemas.microsoft.com/office/powerpoint/2010/main" val="157096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dirty="0"/>
              <a:t>The Importance of Sample Size</a:t>
            </a:r>
            <a:endParaRPr lang="en-US" sz="3600" dirty="0"/>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lstStyle/>
          <a:p>
            <a:r>
              <a:rPr lang="en-US" dirty="0"/>
              <a:t>A sample size should be large enough that differences occurring by chance are rare but should not be larger than necessary in order to</a:t>
            </a:r>
            <a:r>
              <a:rPr lang="mr-IN" dirty="0"/>
              <a:t>…</a:t>
            </a:r>
            <a:endParaRPr lang="en-US" dirty="0"/>
          </a:p>
          <a:p>
            <a:pPr lvl="1"/>
            <a:r>
              <a:rPr lang="en-US" dirty="0"/>
              <a:t>Avoid waste of resources</a:t>
            </a:r>
          </a:p>
          <a:p>
            <a:pPr lvl="1"/>
            <a:r>
              <a:rPr lang="en-US" dirty="0"/>
              <a:t>Prevent exposing participants to risks associated with the interventions</a:t>
            </a:r>
          </a:p>
          <a:p>
            <a:r>
              <a:rPr lang="en-US" dirty="0"/>
              <a:t>With any study, but especially if the sample size is very small, any difference in observed rates can happen by chance and thus cannot be considered statistically significant</a:t>
            </a:r>
          </a:p>
        </p:txBody>
      </p:sp>
    </p:spTree>
    <p:extLst>
      <p:ext uri="{BB962C8B-B14F-4D97-AF65-F5344CB8AC3E}">
        <p14:creationId xmlns:p14="http://schemas.microsoft.com/office/powerpoint/2010/main" val="2426925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dirty="0"/>
              <a:t>What Is Power?</a:t>
            </a:r>
            <a:endParaRPr lang="en-US" sz="3600" dirty="0"/>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lstStyle/>
          <a:p>
            <a:r>
              <a:rPr lang="en-US" dirty="0"/>
              <a:t>Research investigators conduct a power analysis to calculate sample size</a:t>
            </a:r>
          </a:p>
          <a:p>
            <a:r>
              <a:rPr lang="en-US" dirty="0"/>
              <a:t>The power of a hypothesis test is the probability of obtaining a statistically significant result when there is a true difference in treatments</a:t>
            </a:r>
          </a:p>
          <a:p>
            <a:r>
              <a:rPr lang="en-US" dirty="0"/>
              <a:t>In our example, the authors supposed that smoking abstinence rates were 45% for varenicline alone and 59% for the combination therapy</a:t>
            </a:r>
          </a:p>
          <a:p>
            <a:r>
              <a:rPr lang="en-US" dirty="0"/>
              <a:t>What is the probability that, under these conditions, the trial would detect a statistically significant difference?</a:t>
            </a:r>
          </a:p>
        </p:txBody>
      </p:sp>
    </p:spTree>
    <p:extLst>
      <p:ext uri="{BB962C8B-B14F-4D97-AF65-F5344CB8AC3E}">
        <p14:creationId xmlns:p14="http://schemas.microsoft.com/office/powerpoint/2010/main" val="1371814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0B23-E063-4E40-AD4A-28AE18ECD908}"/>
              </a:ext>
            </a:extLst>
          </p:cNvPr>
          <p:cNvSpPr>
            <a:spLocks noGrp="1"/>
          </p:cNvSpPr>
          <p:nvPr>
            <p:ph type="title"/>
          </p:nvPr>
        </p:nvSpPr>
        <p:spPr/>
        <p:txBody>
          <a:bodyPr/>
          <a:lstStyle/>
          <a:p>
            <a:r>
              <a:rPr lang="en-US" dirty="0"/>
              <a:t>What Is Power?</a:t>
            </a:r>
            <a:endParaRPr lang="en-US" sz="3600" dirty="0"/>
          </a:p>
        </p:txBody>
      </p:sp>
      <p:sp>
        <p:nvSpPr>
          <p:cNvPr id="3" name="Content Placeholder 2">
            <a:extLst>
              <a:ext uri="{FF2B5EF4-FFF2-40B4-BE49-F238E27FC236}">
                <a16:creationId xmlns:a16="http://schemas.microsoft.com/office/drawing/2014/main" id="{4CA2EDF8-C3D8-A548-B535-CE6FC016A94E}"/>
              </a:ext>
            </a:extLst>
          </p:cNvPr>
          <p:cNvSpPr>
            <a:spLocks noGrp="1"/>
          </p:cNvSpPr>
          <p:nvPr>
            <p:ph idx="1"/>
          </p:nvPr>
        </p:nvSpPr>
        <p:spPr/>
        <p:txBody>
          <a:bodyPr>
            <a:normAutofit/>
          </a:bodyPr>
          <a:lstStyle/>
          <a:p>
            <a:r>
              <a:rPr lang="en-US" dirty="0"/>
              <a:t>The difference must be significant at a certain level α</a:t>
            </a:r>
          </a:p>
          <a:p>
            <a:pPr lvl="1"/>
            <a:r>
              <a:rPr lang="en-US" dirty="0"/>
              <a:t>α is the probability of a type I error, which occurs by rejecting a null hypothesis that is actually true</a:t>
            </a:r>
          </a:p>
          <a:p>
            <a:r>
              <a:rPr lang="en-US" dirty="0"/>
              <a:t>Power can also be thought of as the probability of the complement of a type II error</a:t>
            </a:r>
          </a:p>
          <a:p>
            <a:pPr lvl="1"/>
            <a:r>
              <a:rPr lang="en-US" dirty="0"/>
              <a:t>If we accept a 20% type II error for a difference in rates of size </a:t>
            </a:r>
            <a:r>
              <a:rPr lang="en-US" i="1" dirty="0"/>
              <a:t>d</a:t>
            </a:r>
            <a:r>
              <a:rPr lang="en-US" dirty="0"/>
              <a:t>, we are saying there is a 20% chance we do not detect the difference between groups when the difference in rates is </a:t>
            </a:r>
            <a:r>
              <a:rPr lang="en-US" i="1" dirty="0"/>
              <a:t>d</a:t>
            </a:r>
          </a:p>
          <a:p>
            <a:pPr lvl="1"/>
            <a:r>
              <a:rPr lang="en-US" dirty="0"/>
              <a:t>The complement of this, 0.8 = 1 </a:t>
            </a:r>
            <a:r>
              <a:rPr lang="mr-IN" dirty="0"/>
              <a:t>–</a:t>
            </a:r>
            <a:r>
              <a:rPr lang="en-US" dirty="0"/>
              <a:t> 0.2, or the statistical power, means that when a difference of </a:t>
            </a:r>
            <a:r>
              <a:rPr lang="en-US" i="1" dirty="0"/>
              <a:t>d</a:t>
            </a:r>
            <a:r>
              <a:rPr lang="en-US" dirty="0"/>
              <a:t> exists, there is an 80% chance that our statistical test will detect it</a:t>
            </a:r>
          </a:p>
          <a:p>
            <a:endParaRPr lang="en-US" dirty="0"/>
          </a:p>
        </p:txBody>
      </p:sp>
    </p:spTree>
    <p:extLst>
      <p:ext uri="{BB962C8B-B14F-4D97-AF65-F5344CB8AC3E}">
        <p14:creationId xmlns:p14="http://schemas.microsoft.com/office/powerpoint/2010/main" val="14183715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8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28984</TotalTime>
  <Words>2213</Words>
  <Application>Microsoft Office PowerPoint</Application>
  <PresentationFormat>Widescreen</PresentationFormat>
  <Paragraphs>172</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Times New Roman</vt:lpstr>
      <vt:lpstr>Default Design</vt:lpstr>
      <vt:lpstr>PowerPoint Presentation</vt:lpstr>
      <vt:lpstr>Objectives</vt:lpstr>
      <vt:lpstr>Outline</vt:lpstr>
      <vt:lpstr>Introduction</vt:lpstr>
      <vt:lpstr>Introduction</vt:lpstr>
      <vt:lpstr>Outline</vt:lpstr>
      <vt:lpstr>The Importance of Sample Size</vt:lpstr>
      <vt:lpstr>What Is Power?</vt:lpstr>
      <vt:lpstr>What Is Power?</vt:lpstr>
      <vt:lpstr>Power for Detecting Difference and Sample Size</vt:lpstr>
      <vt:lpstr>Selecting Significance Level and Power</vt:lpstr>
      <vt:lpstr>Selecting Baseline Rate and MDD</vt:lpstr>
      <vt:lpstr>Finding a Feasible MDD</vt:lpstr>
      <vt:lpstr>Finding a Feasible MDD</vt:lpstr>
      <vt:lpstr>Outline</vt:lpstr>
      <vt:lpstr>Limitations of Power Analysis</vt:lpstr>
      <vt:lpstr>Limitations of Power Analysis</vt:lpstr>
      <vt:lpstr>Outline</vt:lpstr>
      <vt:lpstr>Why Did the Authors Use Power Analysis?</vt:lpstr>
      <vt:lpstr>Outline</vt:lpstr>
      <vt:lpstr>Interpreting the Method’s Findings</vt:lpstr>
      <vt:lpstr>Outline</vt:lpstr>
      <vt:lpstr>Caveats to Consider</vt:lpstr>
      <vt:lpstr>Caveats to Consider</vt:lpstr>
      <vt:lpstr>PowerPoint Presentation</vt:lpstr>
      <vt:lpstr>Terms of Use: JAMA Guide to Statistics and Methods</vt:lpstr>
    </vt:vector>
  </TitlesOfParts>
  <Manager/>
  <Company>The McGraw-Hill Companies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The McGraw-Hill Companies</dc:creator>
  <cp:keywords/>
  <dc:description/>
  <cp:lastModifiedBy>Jennings, Jeffrey</cp:lastModifiedBy>
  <cp:revision>815</cp:revision>
  <cp:lastPrinted>2020-02-12T16:30:41Z</cp:lastPrinted>
  <dcterms:created xsi:type="dcterms:W3CDTF">2010-10-22T23:00:35Z</dcterms:created>
  <dcterms:modified xsi:type="dcterms:W3CDTF">2021-03-15T13:52:50Z</dcterms:modified>
  <cp:category/>
</cp:coreProperties>
</file>