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1" r:id="rId6"/>
    <p:sldId id="262" r:id="rId7"/>
    <p:sldId id="286" r:id="rId8"/>
    <p:sldId id="287" r:id="rId9"/>
    <p:sldId id="288" r:id="rId10"/>
    <p:sldId id="289" r:id="rId11"/>
    <p:sldId id="271" r:id="rId12"/>
    <p:sldId id="274" r:id="rId13"/>
    <p:sldId id="275" r:id="rId14"/>
    <p:sldId id="276" r:id="rId15"/>
    <p:sldId id="277" r:id="rId16"/>
    <p:sldId id="278" r:id="rId17"/>
    <p:sldId id="284" r:id="rId18"/>
    <p:sldId id="282"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288F06-D601-41D7-90E8-35667A00EFED}" v="10" dt="2023-09-08T15:09:52.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49CC90-98B3-4575-A149-FDD48395E06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63282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9CC90-98B3-4575-A149-FDD48395E06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59250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9CC90-98B3-4575-A149-FDD48395E06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BEBA74-2233-4564-8356-0DC2014AD7E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236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49CC90-98B3-4575-A149-FDD48395E06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57992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49CC90-98B3-4575-A149-FDD48395E06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BEBA74-2233-4564-8356-0DC2014AD7E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976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F49CC90-98B3-4575-A149-FDD48395E06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61900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9CC90-98B3-4575-A149-FDD48395E06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3567406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9CC90-98B3-4575-A149-FDD48395E06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53999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9CC90-98B3-4575-A149-FDD48395E06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217049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9CC90-98B3-4575-A149-FDD48395E06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226076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49CC90-98B3-4575-A149-FDD48395E06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370022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49CC90-98B3-4575-A149-FDD48395E067}"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371969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9CC90-98B3-4575-A149-FDD48395E067}"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295373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9CC90-98B3-4575-A149-FDD48395E067}"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73023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9CC90-98B3-4575-A149-FDD48395E06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294922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9CC90-98B3-4575-A149-FDD48395E06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BEBA74-2233-4564-8356-0DC2014AD7EA}" type="slidenum">
              <a:rPr lang="en-US" smtClean="0"/>
              <a:t>‹#›</a:t>
            </a:fld>
            <a:endParaRPr lang="en-US"/>
          </a:p>
        </p:txBody>
      </p:sp>
    </p:spTree>
    <p:extLst>
      <p:ext uri="{BB962C8B-B14F-4D97-AF65-F5344CB8AC3E}">
        <p14:creationId xmlns:p14="http://schemas.microsoft.com/office/powerpoint/2010/main" val="312304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49CC90-98B3-4575-A149-FDD48395E067}" type="datetimeFigureOut">
              <a:rPr lang="en-US" smtClean="0"/>
              <a:t>9/13/2023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DBEBA74-2233-4564-8356-0DC2014AD7EA}" type="slidenum">
              <a:rPr lang="en-US" smtClean="0"/>
              <a:t>‹#›</a:t>
            </a:fld>
            <a:endParaRPr lang="en-US"/>
          </a:p>
        </p:txBody>
      </p:sp>
    </p:spTree>
    <p:extLst>
      <p:ext uri="{BB962C8B-B14F-4D97-AF65-F5344CB8AC3E}">
        <p14:creationId xmlns:p14="http://schemas.microsoft.com/office/powerpoint/2010/main" val="4160596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1" y="133004"/>
            <a:ext cx="11138852" cy="1928552"/>
          </a:xfrm>
        </p:spPr>
        <p:txBody>
          <a:bodyPr>
            <a:normAutofit fontScale="90000"/>
          </a:bodyPr>
          <a:lstStyle/>
          <a:p>
            <a:pPr algn="ctr"/>
            <a:r>
              <a:rPr lang="en-US" dirty="0"/>
              <a:t/>
            </a:r>
            <a:br>
              <a:rPr lang="en-US" dirty="0"/>
            </a:br>
            <a:r>
              <a:rPr lang="en-US" dirty="0"/>
              <a:t>Step by Step Guide to Non-Invasive Orders</a:t>
            </a:r>
          </a:p>
        </p:txBody>
      </p:sp>
      <p:sp>
        <p:nvSpPr>
          <p:cNvPr id="3" name="Subtitle 2"/>
          <p:cNvSpPr>
            <a:spLocks noGrp="1"/>
          </p:cNvSpPr>
          <p:nvPr>
            <p:ph type="subTitle" idx="1"/>
          </p:nvPr>
        </p:nvSpPr>
        <p:spPr>
          <a:xfrm>
            <a:off x="2589213" y="2419005"/>
            <a:ext cx="8915399" cy="1379911"/>
          </a:xfrm>
        </p:spPr>
        <p:txBody>
          <a:bodyPr>
            <a:normAutofit/>
          </a:bodyPr>
          <a:lstStyle/>
          <a:p>
            <a:r>
              <a:rPr lang="en-US" sz="2400" dirty="0"/>
              <a:t>This is a how to guide to search for sleep studies and to order noninvasive ventilation. </a:t>
            </a:r>
          </a:p>
        </p:txBody>
      </p:sp>
    </p:spTree>
    <p:extLst>
      <p:ext uri="{BB962C8B-B14F-4D97-AF65-F5344CB8AC3E}">
        <p14:creationId xmlns:p14="http://schemas.microsoft.com/office/powerpoint/2010/main" val="235610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086BA5-B6C5-CA1E-639B-2039AE198631}"/>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Bipap Order</a:t>
            </a:r>
          </a:p>
        </p:txBody>
      </p:sp>
      <p:sp>
        <p:nvSpPr>
          <p:cNvPr id="47"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B86B2C48-C669-32A6-AA54-82CB78545545}"/>
              </a:ext>
            </a:extLst>
          </p:cNvPr>
          <p:cNvPicPr>
            <a:picLocks noChangeAspect="1"/>
          </p:cNvPicPr>
          <p:nvPr/>
        </p:nvPicPr>
        <p:blipFill>
          <a:blip r:embed="rId2"/>
          <a:stretch>
            <a:fillRect/>
          </a:stretch>
        </p:blipFill>
        <p:spPr>
          <a:xfrm>
            <a:off x="4690796" y="98854"/>
            <a:ext cx="7473980" cy="6754397"/>
          </a:xfrm>
          <a:prstGeom prst="rect">
            <a:avLst/>
          </a:prstGeom>
        </p:spPr>
      </p:pic>
    </p:spTree>
    <p:extLst>
      <p:ext uri="{BB962C8B-B14F-4D97-AF65-F5344CB8AC3E}">
        <p14:creationId xmlns:p14="http://schemas.microsoft.com/office/powerpoint/2010/main" val="364906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3A28D39-FC5C-D8F7-C876-2CEC8EFF7E74}"/>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Home Noninvasive Order</a:t>
            </a:r>
          </a:p>
        </p:txBody>
      </p:sp>
      <p:sp>
        <p:nvSpPr>
          <p:cNvPr id="46"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D6E5ECFC-3132-7112-19D5-289EC507C425}"/>
              </a:ext>
            </a:extLst>
          </p:cNvPr>
          <p:cNvPicPr>
            <a:picLocks noChangeAspect="1"/>
          </p:cNvPicPr>
          <p:nvPr/>
        </p:nvPicPr>
        <p:blipFill>
          <a:blip r:embed="rId2"/>
          <a:stretch>
            <a:fillRect/>
          </a:stretch>
        </p:blipFill>
        <p:spPr>
          <a:xfrm>
            <a:off x="4658461" y="98854"/>
            <a:ext cx="7404931" cy="6754398"/>
          </a:xfrm>
          <a:prstGeom prst="rect">
            <a:avLst/>
          </a:prstGeom>
        </p:spPr>
      </p:pic>
    </p:spTree>
    <p:extLst>
      <p:ext uri="{BB962C8B-B14F-4D97-AF65-F5344CB8AC3E}">
        <p14:creationId xmlns:p14="http://schemas.microsoft.com/office/powerpoint/2010/main" val="171220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0078B8B-2A31-E151-7F97-14928628769A}"/>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dirty="0">
                <a:solidFill>
                  <a:srgbClr val="FEFFFF"/>
                </a:solidFill>
              </a:rPr>
              <a:t>NIV Auto Titration Order</a:t>
            </a:r>
          </a:p>
        </p:txBody>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B003FFEE-A673-1350-F449-25059BF0DC3F}"/>
              </a:ext>
            </a:extLst>
          </p:cNvPr>
          <p:cNvPicPr>
            <a:picLocks noChangeAspect="1"/>
          </p:cNvPicPr>
          <p:nvPr/>
        </p:nvPicPr>
        <p:blipFill>
          <a:blip r:embed="rId2"/>
          <a:stretch>
            <a:fillRect/>
          </a:stretch>
        </p:blipFill>
        <p:spPr>
          <a:xfrm>
            <a:off x="4682599" y="4748"/>
            <a:ext cx="7482177" cy="6764478"/>
          </a:xfrm>
          <a:prstGeom prst="rect">
            <a:avLst/>
          </a:prstGeom>
        </p:spPr>
      </p:pic>
    </p:spTree>
    <p:extLst>
      <p:ext uri="{BB962C8B-B14F-4D97-AF65-F5344CB8AC3E}">
        <p14:creationId xmlns:p14="http://schemas.microsoft.com/office/powerpoint/2010/main" val="103118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A0F245F-894D-E2C5-3D30-64B0FA58F6F5}"/>
              </a:ext>
            </a:extLst>
          </p:cNvPr>
          <p:cNvSpPr>
            <a:spLocks noGrp="1"/>
          </p:cNvSpPr>
          <p:nvPr>
            <p:ph type="title"/>
          </p:nvPr>
        </p:nvSpPr>
        <p:spPr>
          <a:xfrm>
            <a:off x="22373" y="0"/>
            <a:ext cx="4406752" cy="4910667"/>
          </a:xfrm>
        </p:spPr>
        <p:txBody>
          <a:bodyPr vert="horz" lIns="91440" tIns="45720" rIns="91440" bIns="45720" rtlCol="0" anchor="b">
            <a:normAutofit/>
          </a:bodyPr>
          <a:lstStyle/>
          <a:p>
            <a:r>
              <a:rPr lang="en-US" sz="4000" dirty="0">
                <a:solidFill>
                  <a:srgbClr val="FEFFFF"/>
                </a:solidFill>
              </a:rPr>
              <a:t>NIV AUTO CPAP/ AUTO BIPAP</a:t>
            </a:r>
            <a:br>
              <a:rPr lang="en-US" sz="4000" dirty="0">
                <a:solidFill>
                  <a:srgbClr val="FEFFFF"/>
                </a:solidFill>
              </a:rPr>
            </a:br>
            <a:r>
              <a:rPr lang="en-US" sz="4000" dirty="0">
                <a:solidFill>
                  <a:srgbClr val="FEFFFF"/>
                </a:solidFill>
              </a:rPr>
              <a:t/>
            </a:r>
            <a:br>
              <a:rPr lang="en-US" sz="4000" dirty="0">
                <a:solidFill>
                  <a:srgbClr val="FEFFFF"/>
                </a:solidFill>
              </a:rPr>
            </a:br>
            <a:r>
              <a:rPr lang="en-US" sz="3100" dirty="0">
                <a:solidFill>
                  <a:srgbClr val="FEFFFF"/>
                </a:solidFill>
              </a:rPr>
              <a:t>Order the Adult NIV order and in the comment section type AUTO CPAP with settings or AUTO BIPAP with settings</a:t>
            </a: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a:extLst>
              <a:ext uri="{FF2B5EF4-FFF2-40B4-BE49-F238E27FC236}">
                <a16:creationId xmlns:a16="http://schemas.microsoft.com/office/drawing/2014/main" id="{393407F7-20A7-09BB-2606-36D7A6D3424D}"/>
              </a:ext>
            </a:extLst>
          </p:cNvPr>
          <p:cNvPicPr>
            <a:picLocks noChangeAspect="1"/>
          </p:cNvPicPr>
          <p:nvPr/>
        </p:nvPicPr>
        <p:blipFill>
          <a:blip r:embed="rId2"/>
          <a:stretch>
            <a:fillRect/>
          </a:stretch>
        </p:blipFill>
        <p:spPr>
          <a:xfrm>
            <a:off x="4639732" y="0"/>
            <a:ext cx="7473981" cy="6853251"/>
          </a:xfrm>
          <a:prstGeom prst="rect">
            <a:avLst/>
          </a:prstGeom>
        </p:spPr>
      </p:pic>
    </p:spTree>
    <p:extLst>
      <p:ext uri="{BB962C8B-B14F-4D97-AF65-F5344CB8AC3E}">
        <p14:creationId xmlns:p14="http://schemas.microsoft.com/office/powerpoint/2010/main" val="388514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E52B304-A56A-C247-97E3-8DFDD932BF1D}"/>
              </a:ext>
            </a:extLst>
          </p:cNvPr>
          <p:cNvSpPr>
            <a:spLocks noGrp="1"/>
          </p:cNvSpPr>
          <p:nvPr>
            <p:ph type="title"/>
          </p:nvPr>
        </p:nvSpPr>
        <p:spPr>
          <a:xfrm>
            <a:off x="100650" y="228600"/>
            <a:ext cx="4218499" cy="4682067"/>
          </a:xfrm>
        </p:spPr>
        <p:txBody>
          <a:bodyPr vert="horz" lIns="91440" tIns="45720" rIns="91440" bIns="45720" rtlCol="0" anchor="b">
            <a:normAutofit/>
          </a:bodyPr>
          <a:lstStyle/>
          <a:p>
            <a:r>
              <a:rPr lang="en-US" sz="4000" dirty="0">
                <a:solidFill>
                  <a:srgbClr val="FEFFFF"/>
                </a:solidFill>
              </a:rPr>
              <a:t>NIV Auto CPAP/ AUTO BIPAP</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
            </a:r>
            <a:br>
              <a:rPr lang="en-US" sz="4000" dirty="0">
                <a:solidFill>
                  <a:srgbClr val="FEFFFF"/>
                </a:solidFill>
              </a:rPr>
            </a:br>
            <a:endParaRPr lang="en-US" sz="4000" dirty="0">
              <a:solidFill>
                <a:srgbClr val="FEFFFF"/>
              </a:solidFill>
            </a:endParaRP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AC7CE0AA-FF7E-9881-CBE4-74FED6B1972B}"/>
              </a:ext>
            </a:extLst>
          </p:cNvPr>
          <p:cNvPicPr>
            <a:picLocks noChangeAspect="1"/>
          </p:cNvPicPr>
          <p:nvPr/>
        </p:nvPicPr>
        <p:blipFill>
          <a:blip r:embed="rId2"/>
          <a:stretch>
            <a:fillRect/>
          </a:stretch>
        </p:blipFill>
        <p:spPr>
          <a:xfrm>
            <a:off x="5422750" y="4748"/>
            <a:ext cx="6769250" cy="6848504"/>
          </a:xfrm>
          <a:prstGeom prst="rect">
            <a:avLst/>
          </a:prstGeom>
        </p:spPr>
      </p:pic>
    </p:spTree>
    <p:extLst>
      <p:ext uri="{BB962C8B-B14F-4D97-AF65-F5344CB8AC3E}">
        <p14:creationId xmlns:p14="http://schemas.microsoft.com/office/powerpoint/2010/main" val="70206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5BDAD7-3D3B-AF36-8408-722CE86E5A88}"/>
              </a:ext>
            </a:extLst>
          </p:cNvPr>
          <p:cNvSpPr>
            <a:spLocks noGrp="1"/>
          </p:cNvSpPr>
          <p:nvPr>
            <p:ph type="title"/>
          </p:nvPr>
        </p:nvSpPr>
        <p:spPr>
          <a:xfrm>
            <a:off x="0" y="104775"/>
            <a:ext cx="4471332" cy="4805892"/>
          </a:xfrm>
        </p:spPr>
        <p:txBody>
          <a:bodyPr vert="horz" lIns="91440" tIns="45720" rIns="91440" bIns="45720" rtlCol="0" anchor="b">
            <a:normAutofit fontScale="90000"/>
          </a:bodyPr>
          <a:lstStyle/>
          <a:p>
            <a:r>
              <a:rPr lang="en-US" sz="4000" dirty="0">
                <a:solidFill>
                  <a:srgbClr val="FEFFFF"/>
                </a:solidFill>
              </a:rPr>
              <a:t>Adult NIV </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AVAPS </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
            </a:r>
            <a:br>
              <a:rPr lang="en-US" sz="4000" dirty="0">
                <a:solidFill>
                  <a:srgbClr val="FEFFFF"/>
                </a:solidFill>
              </a:rPr>
            </a:br>
            <a:r>
              <a:rPr lang="en-US" sz="4000" dirty="0">
                <a:solidFill>
                  <a:srgbClr val="FEFFFF"/>
                </a:solidFill>
              </a:rPr>
              <a:t/>
            </a:r>
            <a:br>
              <a:rPr lang="en-US" sz="4000" dirty="0">
                <a:solidFill>
                  <a:srgbClr val="FEFFFF"/>
                </a:solidFill>
              </a:rPr>
            </a:br>
            <a:r>
              <a:rPr kumimoji="0" lang="en-US" sz="3100" b="0" i="0" u="none" strike="noStrike" kern="1200" cap="none" spc="0" normalizeH="0" baseline="0" noProof="0" dirty="0">
                <a:ln>
                  <a:noFill/>
                </a:ln>
                <a:solidFill>
                  <a:srgbClr val="FEFFFF"/>
                </a:solidFill>
                <a:effectLst/>
                <a:uLnTx/>
                <a:uFillTx/>
                <a:latin typeface="Century Gothic" panose="020B0502020202020204"/>
                <a:ea typeface="+mj-ea"/>
                <a:cs typeface="+mj-cs"/>
              </a:rPr>
              <a:t>Order the Adult NIV order and in the comment section type AVAPS with settings</a:t>
            </a:r>
            <a:endParaRPr lang="en-US" sz="4000" dirty="0">
              <a:solidFill>
                <a:srgbClr val="FEFFFF"/>
              </a:solidFill>
            </a:endParaRP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22B4345-4FAC-9C2D-2125-1AAB2D51D8C5}"/>
              </a:ext>
            </a:extLst>
          </p:cNvPr>
          <p:cNvPicPr>
            <a:picLocks noChangeAspect="1"/>
          </p:cNvPicPr>
          <p:nvPr/>
        </p:nvPicPr>
        <p:blipFill>
          <a:blip r:embed="rId2"/>
          <a:stretch>
            <a:fillRect/>
          </a:stretch>
        </p:blipFill>
        <p:spPr>
          <a:xfrm>
            <a:off x="4624641" y="9223"/>
            <a:ext cx="7801175" cy="6858000"/>
          </a:xfrm>
          <a:prstGeom prst="rect">
            <a:avLst/>
          </a:prstGeom>
        </p:spPr>
      </p:pic>
    </p:spTree>
    <p:extLst>
      <p:ext uri="{BB962C8B-B14F-4D97-AF65-F5344CB8AC3E}">
        <p14:creationId xmlns:p14="http://schemas.microsoft.com/office/powerpoint/2010/main" val="98891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C1FBD2E-52AF-5309-6D95-B623436D311E}"/>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AVAPS</a:t>
            </a: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Content Placeholder 3">
            <a:extLst>
              <a:ext uri="{FF2B5EF4-FFF2-40B4-BE49-F238E27FC236}">
                <a16:creationId xmlns:a16="http://schemas.microsoft.com/office/drawing/2014/main" id="{80F10786-4026-7D77-5D1E-95BB4643D0EB}"/>
              </a:ext>
            </a:extLst>
          </p:cNvPr>
          <p:cNvPicPr>
            <a:picLocks noChangeAspect="1"/>
          </p:cNvPicPr>
          <p:nvPr/>
        </p:nvPicPr>
        <p:blipFill>
          <a:blip r:embed="rId2"/>
          <a:stretch>
            <a:fillRect/>
          </a:stretch>
        </p:blipFill>
        <p:spPr>
          <a:xfrm>
            <a:off x="5477449" y="4748"/>
            <a:ext cx="6687327" cy="6848504"/>
          </a:xfrm>
          <a:prstGeom prst="rect">
            <a:avLst/>
          </a:prstGeom>
        </p:spPr>
      </p:pic>
    </p:spTree>
    <p:extLst>
      <p:ext uri="{BB962C8B-B14F-4D97-AF65-F5344CB8AC3E}">
        <p14:creationId xmlns:p14="http://schemas.microsoft.com/office/powerpoint/2010/main" val="120372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565F-4204-B96B-B0F0-89FCF56709B7}"/>
              </a:ext>
            </a:extLst>
          </p:cNvPr>
          <p:cNvSpPr>
            <a:spLocks noGrp="1"/>
          </p:cNvSpPr>
          <p:nvPr>
            <p:ph type="title"/>
          </p:nvPr>
        </p:nvSpPr>
        <p:spPr/>
        <p:txBody>
          <a:bodyPr>
            <a:normAutofit fontScale="90000"/>
          </a:bodyPr>
          <a:lstStyle/>
          <a:p>
            <a:r>
              <a:rPr lang="en-US" dirty="0"/>
              <a:t>Ordering process when patient requires Non-invasive therapy.</a:t>
            </a:r>
            <a:br>
              <a:rPr lang="en-US" dirty="0"/>
            </a:br>
            <a:endParaRPr lang="en-US" dirty="0"/>
          </a:p>
        </p:txBody>
      </p:sp>
      <p:sp>
        <p:nvSpPr>
          <p:cNvPr id="4" name="TextBox 3">
            <a:extLst>
              <a:ext uri="{FF2B5EF4-FFF2-40B4-BE49-F238E27FC236}">
                <a16:creationId xmlns:a16="http://schemas.microsoft.com/office/drawing/2014/main" id="{BCA58A0A-FBEA-0131-D8C6-361958A5247B}"/>
              </a:ext>
            </a:extLst>
          </p:cNvPr>
          <p:cNvSpPr txBox="1"/>
          <p:nvPr/>
        </p:nvSpPr>
        <p:spPr>
          <a:xfrm>
            <a:off x="1518407" y="2174810"/>
            <a:ext cx="9276853" cy="2754600"/>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A53010"/>
              </a:buClr>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The provider will review the following information for a patient that requires nocturnal support.</a:t>
            </a:r>
          </a:p>
          <a:p>
            <a:pPr marL="1600200" marR="0" lvl="3" indent="-2286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Verify whether the patient has their home unit </a:t>
            </a:r>
            <a:r>
              <a:rPr lang="en-US" sz="1600" dirty="0">
                <a:solidFill>
                  <a:prstClr val="black">
                    <a:lumMod val="75000"/>
                    <a:lumOff val="25000"/>
                  </a:prstClr>
                </a:solidFill>
                <a:latin typeface="Century Gothic" panose="020B0502020202020204"/>
              </a:rPr>
              <a:t>and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hoses, interface and power cord in good condition. </a:t>
            </a:r>
          </a:p>
          <a:p>
            <a:pPr marL="1600200" marR="0" lvl="3" indent="-2286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Home units need to be approved by Clinical Engineering prior to use CALL  164787</a:t>
            </a:r>
          </a:p>
          <a:p>
            <a:pPr marL="1600200" marR="0" lvl="3" indent="-2286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If the patient requires the use of a Henry Ford owned unit one will be provided if available by Respiratory Therapy call 313-694-9971 or HALO HFH RT Detroit Supervisor.</a:t>
            </a:r>
          </a:p>
        </p:txBody>
      </p:sp>
    </p:spTree>
    <p:extLst>
      <p:ext uri="{BB962C8B-B14F-4D97-AF65-F5344CB8AC3E}">
        <p14:creationId xmlns:p14="http://schemas.microsoft.com/office/powerpoint/2010/main" val="42110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295" y="249459"/>
            <a:ext cx="9875317" cy="1803862"/>
          </a:xfrm>
        </p:spPr>
        <p:txBody>
          <a:bodyPr>
            <a:normAutofit/>
          </a:bodyPr>
          <a:lstStyle/>
          <a:p>
            <a:pPr algn="ctr"/>
            <a:r>
              <a:rPr lang="en-US" dirty="0"/>
              <a:t>How to find the appropriate Noninvasive settings?</a:t>
            </a:r>
            <a:br>
              <a:rPr lang="en-US" dirty="0"/>
            </a:br>
            <a:endParaRPr lang="en-US" dirty="0"/>
          </a:p>
        </p:txBody>
      </p:sp>
      <p:sp>
        <p:nvSpPr>
          <p:cNvPr id="3" name="Content Placeholder 2"/>
          <p:cNvSpPr>
            <a:spLocks noGrp="1"/>
          </p:cNvSpPr>
          <p:nvPr>
            <p:ph idx="1"/>
          </p:nvPr>
        </p:nvSpPr>
        <p:spPr>
          <a:xfrm>
            <a:off x="2103120" y="1995055"/>
            <a:ext cx="9401492" cy="3916166"/>
          </a:xfrm>
        </p:spPr>
        <p:txBody>
          <a:bodyPr>
            <a:normAutofit/>
          </a:bodyPr>
          <a:lstStyle/>
          <a:p>
            <a:r>
              <a:rPr lang="en-US" sz="2400" dirty="0"/>
              <a:t>Patient noninvasive settings can be obtained by asking the patient or by searching for sleep study recommendations. (</a:t>
            </a:r>
            <a:r>
              <a:rPr lang="en-US" sz="2000" i="1" dirty="0"/>
              <a:t>Assess patient for appropriateness of settings before ordering</a:t>
            </a:r>
            <a:r>
              <a:rPr lang="en-US" sz="2400" dirty="0"/>
              <a:t>) </a:t>
            </a:r>
          </a:p>
          <a:p>
            <a:r>
              <a:rPr lang="en-US" sz="2400" dirty="0"/>
              <a:t>To search for sleep study </a:t>
            </a:r>
            <a:r>
              <a:rPr lang="en-US" sz="2400" dirty="0" smtClean="0"/>
              <a:t>recommendations, go to EPIC </a:t>
            </a:r>
            <a:r>
              <a:rPr lang="en-US" sz="2400" dirty="0"/>
              <a:t>chart review and look for </a:t>
            </a:r>
            <a:r>
              <a:rPr lang="en-US" sz="2400" dirty="0" smtClean="0"/>
              <a:t>sleep study or sleep notes.</a:t>
            </a:r>
          </a:p>
          <a:p>
            <a:r>
              <a:rPr lang="en-US" sz="2400" dirty="0" smtClean="0"/>
              <a:t>The </a:t>
            </a:r>
            <a:r>
              <a:rPr lang="en-US" sz="2400" dirty="0"/>
              <a:t>sleep study will </a:t>
            </a:r>
            <a:r>
              <a:rPr lang="en-US" sz="2400" dirty="0" smtClean="0"/>
              <a:t>contain the </a:t>
            </a:r>
            <a:r>
              <a:rPr lang="en-US" sz="2400" dirty="0"/>
              <a:t>noninvasive mode and settings. </a:t>
            </a:r>
            <a:r>
              <a:rPr lang="en-US" sz="2400" dirty="0" smtClean="0"/>
              <a:t>Instructions may be included.</a:t>
            </a:r>
            <a:endParaRPr lang="en-US" sz="2400" dirty="0"/>
          </a:p>
        </p:txBody>
      </p:sp>
    </p:spTree>
    <p:extLst>
      <p:ext uri="{BB962C8B-B14F-4D97-AF65-F5344CB8AC3E}">
        <p14:creationId xmlns:p14="http://schemas.microsoft.com/office/powerpoint/2010/main" val="362076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352" y="35747"/>
            <a:ext cx="9742314" cy="1546167"/>
          </a:xfrm>
        </p:spPr>
        <p:txBody>
          <a:bodyPr>
            <a:normAutofit fontScale="90000"/>
          </a:bodyPr>
          <a:lstStyle/>
          <a:p>
            <a:r>
              <a:rPr lang="en-US" sz="2000" dirty="0" smtClean="0"/>
              <a:t/>
            </a:r>
            <a:br>
              <a:rPr lang="en-US" sz="2000" dirty="0" smtClean="0"/>
            </a:br>
            <a:r>
              <a:rPr lang="en-US" sz="2000" dirty="0" smtClean="0"/>
              <a:t>To obtain sleep study or sleep notes </a:t>
            </a:r>
            <a:r>
              <a:rPr lang="en-US" sz="2000" b="1" dirty="0" smtClean="0"/>
              <a:t>performed at Henry Ford Health System </a:t>
            </a:r>
            <a:r>
              <a:rPr lang="en-US" sz="2000" dirty="0" smtClean="0"/>
              <a:t>open patient record and go to the following tabs:  </a:t>
            </a:r>
            <a:br>
              <a:rPr lang="en-US" sz="2000" dirty="0" smtClean="0"/>
            </a:br>
            <a:r>
              <a:rPr lang="en-US" sz="2000" dirty="0" smtClean="0"/>
              <a:t>1.  </a:t>
            </a:r>
            <a:r>
              <a:rPr lang="en-US" sz="2000" b="1" dirty="0" smtClean="0"/>
              <a:t>Summary</a:t>
            </a:r>
            <a:r>
              <a:rPr lang="en-US" sz="2000" dirty="0" smtClean="0"/>
              <a:t> </a:t>
            </a:r>
            <a:br>
              <a:rPr lang="en-US" sz="2000" dirty="0" smtClean="0"/>
            </a:br>
            <a:r>
              <a:rPr lang="en-US" sz="2000" dirty="0" smtClean="0"/>
              <a:t>2.  </a:t>
            </a:r>
            <a:r>
              <a:rPr lang="en-US" sz="2000" b="1" dirty="0" smtClean="0"/>
              <a:t>Chart Review </a:t>
            </a:r>
            <a:endParaRPr lang="en-US" sz="2000" dirty="0"/>
          </a:p>
        </p:txBody>
      </p:sp>
      <p:pic>
        <p:nvPicPr>
          <p:cNvPr id="4" name="Content Placeholder 3"/>
          <p:cNvPicPr>
            <a:picLocks noGrp="1" noChangeAspect="1"/>
          </p:cNvPicPr>
          <p:nvPr>
            <p:ph idx="1"/>
          </p:nvPr>
        </p:nvPicPr>
        <p:blipFill rotWithShape="1">
          <a:blip r:embed="rId2"/>
          <a:srcRect r="499" b="56601"/>
          <a:stretch/>
        </p:blipFill>
        <p:spPr>
          <a:xfrm>
            <a:off x="665018" y="1945177"/>
            <a:ext cx="11526982" cy="4555375"/>
          </a:xfrm>
          <a:prstGeom prst="rect">
            <a:avLst/>
          </a:prstGeom>
        </p:spPr>
      </p:pic>
      <p:sp>
        <p:nvSpPr>
          <p:cNvPr id="5" name="Rectangle 4"/>
          <p:cNvSpPr/>
          <p:nvPr/>
        </p:nvSpPr>
        <p:spPr>
          <a:xfrm>
            <a:off x="2576946" y="2826329"/>
            <a:ext cx="814648" cy="41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1594" y="2809702"/>
            <a:ext cx="731520" cy="41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391594" y="3225338"/>
            <a:ext cx="498762"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4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691" y="241069"/>
            <a:ext cx="9093921" cy="1383915"/>
          </a:xfrm>
        </p:spPr>
        <p:txBody>
          <a:bodyPr/>
          <a:lstStyle/>
          <a:p>
            <a:r>
              <a:rPr lang="en-US" sz="1600" dirty="0"/>
              <a:t/>
            </a:r>
            <a:br>
              <a:rPr lang="en-US" sz="1600" dirty="0"/>
            </a:br>
            <a:r>
              <a:rPr lang="en-US" sz="1600" dirty="0" smtClean="0"/>
              <a:t>3.  Once in Chart Review click on </a:t>
            </a:r>
            <a:r>
              <a:rPr lang="en-US" sz="1600" b="1" dirty="0" smtClean="0"/>
              <a:t>Notes</a:t>
            </a:r>
            <a:r>
              <a:rPr lang="en-US" sz="1600" dirty="0" smtClean="0"/>
              <a:t/>
            </a:r>
            <a:br>
              <a:rPr lang="en-US" sz="1600" dirty="0" smtClean="0"/>
            </a:br>
            <a:r>
              <a:rPr lang="en-US" sz="1600" dirty="0" smtClean="0"/>
              <a:t>4</a:t>
            </a:r>
            <a:r>
              <a:rPr lang="en-US" sz="1600" b="1" dirty="0" smtClean="0"/>
              <a:t>.  Filter </a:t>
            </a:r>
            <a:r>
              <a:rPr lang="en-US" sz="1600" dirty="0" smtClean="0"/>
              <a:t>notes by </a:t>
            </a:r>
            <a:r>
              <a:rPr lang="en-US" sz="1600" b="1" dirty="0" smtClean="0"/>
              <a:t>Department Specialty</a:t>
            </a:r>
            <a:r>
              <a:rPr lang="en-US" sz="1600" dirty="0" smtClean="0"/>
              <a:t/>
            </a:r>
            <a:br>
              <a:rPr lang="en-US" sz="1600" dirty="0" smtClean="0"/>
            </a:br>
            <a:r>
              <a:rPr lang="en-US" sz="1600" dirty="0" smtClean="0"/>
              <a:t>5.  Select </a:t>
            </a:r>
            <a:r>
              <a:rPr lang="en-US" sz="1600" b="1" dirty="0" smtClean="0"/>
              <a:t>Sleep Medicine </a:t>
            </a:r>
            <a:r>
              <a:rPr lang="en-US" sz="1600" dirty="0" smtClean="0"/>
              <a:t>from alphabetical list of departments</a:t>
            </a:r>
            <a:endParaRPr lang="en-US" sz="1600" dirty="0"/>
          </a:p>
        </p:txBody>
      </p:sp>
      <p:pic>
        <p:nvPicPr>
          <p:cNvPr id="4" name="Content Placeholder 3"/>
          <p:cNvPicPr>
            <a:picLocks noGrp="1"/>
          </p:cNvPicPr>
          <p:nvPr>
            <p:ph idx="1"/>
          </p:nvPr>
        </p:nvPicPr>
        <p:blipFill rotWithShape="1">
          <a:blip r:embed="rId2"/>
          <a:srcRect l="28507" t="30854" r="41269" b="39157"/>
          <a:stretch/>
        </p:blipFill>
        <p:spPr bwMode="auto">
          <a:xfrm>
            <a:off x="2160662" y="1871749"/>
            <a:ext cx="8496253" cy="3949777"/>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8375" t="73382" r="71938" b="17745"/>
          <a:stretch/>
        </p:blipFill>
        <p:spPr bwMode="auto">
          <a:xfrm>
            <a:off x="3896071" y="5255981"/>
            <a:ext cx="3011805" cy="94297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896071" y="5594465"/>
            <a:ext cx="3011805" cy="3158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34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367" y="282634"/>
            <a:ext cx="9501245" cy="1371600"/>
          </a:xfrm>
        </p:spPr>
        <p:txBody>
          <a:bodyPr>
            <a:normAutofit/>
          </a:bodyPr>
          <a:lstStyle/>
          <a:p>
            <a:r>
              <a:rPr lang="en-US" sz="2800" dirty="0" smtClean="0"/>
              <a:t>All encounters related to sleep department will appear on the right side of the page.  Sleep study will be listed as a Diagnostic Procedure.</a:t>
            </a:r>
            <a:endParaRPr lang="en-US" sz="2800" dirty="0"/>
          </a:p>
        </p:txBody>
      </p:sp>
      <p:pic>
        <p:nvPicPr>
          <p:cNvPr id="4" name="Content Placeholder 3"/>
          <p:cNvPicPr>
            <a:picLocks noGrp="1" noChangeAspect="1"/>
          </p:cNvPicPr>
          <p:nvPr>
            <p:ph idx="1"/>
          </p:nvPr>
        </p:nvPicPr>
        <p:blipFill rotWithShape="1">
          <a:blip r:embed="rId2"/>
          <a:srcRect l="8413" t="13315" r="14018" b="4178"/>
          <a:stretch/>
        </p:blipFill>
        <p:spPr>
          <a:xfrm>
            <a:off x="1936865" y="1911926"/>
            <a:ext cx="8578735" cy="4131425"/>
          </a:xfrm>
          <a:prstGeom prst="rect">
            <a:avLst/>
          </a:prstGeom>
        </p:spPr>
      </p:pic>
      <p:sp>
        <p:nvSpPr>
          <p:cNvPr id="5" name="Rectangle 4"/>
          <p:cNvSpPr/>
          <p:nvPr/>
        </p:nvSpPr>
        <p:spPr>
          <a:xfrm>
            <a:off x="4139738" y="2261062"/>
            <a:ext cx="6375862" cy="37822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9875520" y="4663440"/>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29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259" y="365761"/>
            <a:ext cx="8919354" cy="1745672"/>
          </a:xfrm>
        </p:spPr>
        <p:txBody>
          <a:bodyPr>
            <a:normAutofit fontScale="90000"/>
          </a:bodyPr>
          <a:lstStyle/>
          <a:p>
            <a:r>
              <a:rPr lang="en-US" sz="2400" dirty="0" smtClean="0"/>
              <a:t>The sleep study is highlighted below. Study will appear with recommendations once opened.</a:t>
            </a:r>
            <a:br>
              <a:rPr lang="en-US" sz="2400" dirty="0" smtClean="0"/>
            </a:br>
            <a:r>
              <a:rPr lang="en-US" sz="2400" dirty="0"/>
              <a:t/>
            </a:r>
            <a:br>
              <a:rPr lang="en-US" sz="2400" dirty="0"/>
            </a:br>
            <a:r>
              <a:rPr lang="en-US" sz="2400" dirty="0" smtClean="0"/>
              <a:t>If no sleep study is found, study was most likely not performed at HFHS.</a:t>
            </a:r>
            <a:endParaRPr lang="en-US" sz="2400" dirty="0"/>
          </a:p>
        </p:txBody>
      </p:sp>
      <p:pic>
        <p:nvPicPr>
          <p:cNvPr id="4" name="Content Placeholder 3"/>
          <p:cNvPicPr>
            <a:picLocks noGrp="1" noChangeAspect="1"/>
          </p:cNvPicPr>
          <p:nvPr>
            <p:ph idx="1"/>
          </p:nvPr>
        </p:nvPicPr>
        <p:blipFill rotWithShape="1">
          <a:blip r:embed="rId2"/>
          <a:srcRect l="8203" t="8214" b="5760"/>
          <a:stretch/>
        </p:blipFill>
        <p:spPr>
          <a:xfrm>
            <a:off x="2660072" y="2111433"/>
            <a:ext cx="8728363" cy="4297680"/>
          </a:xfrm>
          <a:prstGeom prst="rect">
            <a:avLst/>
          </a:prstGeom>
        </p:spPr>
      </p:pic>
      <p:sp>
        <p:nvSpPr>
          <p:cNvPr id="5" name="Rectangle 4"/>
          <p:cNvSpPr/>
          <p:nvPr/>
        </p:nvSpPr>
        <p:spPr>
          <a:xfrm>
            <a:off x="8811491" y="5469775"/>
            <a:ext cx="2460567" cy="64839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370916" y="5120639"/>
            <a:ext cx="44057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01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AAE4-7378-459E-A221-A874ECA1AC1D}"/>
              </a:ext>
            </a:extLst>
          </p:cNvPr>
          <p:cNvSpPr>
            <a:spLocks noGrp="1"/>
          </p:cNvSpPr>
          <p:nvPr>
            <p:ph type="title"/>
          </p:nvPr>
        </p:nvSpPr>
        <p:spPr>
          <a:xfrm>
            <a:off x="2592925" y="259492"/>
            <a:ext cx="8911687" cy="1087394"/>
          </a:xfrm>
        </p:spPr>
        <p:txBody>
          <a:bodyPr>
            <a:normAutofit fontScale="90000"/>
          </a:bodyPr>
          <a:lstStyle/>
          <a:p>
            <a:pPr algn="ctr"/>
            <a:r>
              <a:rPr lang="en-US" dirty="0"/>
              <a:t>I</a:t>
            </a:r>
            <a:r>
              <a:rPr lang="en-US" dirty="0" smtClean="0"/>
              <a:t>f </a:t>
            </a:r>
            <a:r>
              <a:rPr lang="en-US" dirty="0"/>
              <a:t>no sleep study is </a:t>
            </a:r>
            <a:r>
              <a:rPr lang="en-US" dirty="0" smtClean="0"/>
              <a:t>found but patient reports use of CPAP/</a:t>
            </a:r>
            <a:r>
              <a:rPr lang="en-US" dirty="0" err="1" smtClean="0"/>
              <a:t>BiPAP</a:t>
            </a:r>
            <a:r>
              <a:rPr lang="en-US" dirty="0" smtClean="0"/>
              <a:t> home machine:</a:t>
            </a:r>
            <a:endParaRPr lang="en-US" dirty="0"/>
          </a:p>
        </p:txBody>
      </p:sp>
      <p:sp>
        <p:nvSpPr>
          <p:cNvPr id="3" name="Content Placeholder 2">
            <a:extLst>
              <a:ext uri="{FF2B5EF4-FFF2-40B4-BE49-F238E27FC236}">
                <a16:creationId xmlns:a16="http://schemas.microsoft.com/office/drawing/2014/main" id="{7B6A7DA5-AC82-4CDD-A6A3-A11CD51C5AC1}"/>
              </a:ext>
            </a:extLst>
          </p:cNvPr>
          <p:cNvSpPr>
            <a:spLocks noGrp="1"/>
          </p:cNvSpPr>
          <p:nvPr>
            <p:ph idx="1"/>
          </p:nvPr>
        </p:nvSpPr>
        <p:spPr>
          <a:xfrm>
            <a:off x="1912690" y="1519881"/>
            <a:ext cx="9591922" cy="4979773"/>
          </a:xfrm>
        </p:spPr>
        <p:txBody>
          <a:bodyPr/>
          <a:lstStyle/>
          <a:p>
            <a:r>
              <a:rPr lang="en-US" dirty="0" smtClean="0"/>
              <a:t> Request a </a:t>
            </a:r>
            <a:r>
              <a:rPr lang="en-US" dirty="0"/>
              <a:t>family member or friend bring the patients home unit to the hospital for the patient. </a:t>
            </a:r>
          </a:p>
          <a:p>
            <a:r>
              <a:rPr lang="en-US" dirty="0"/>
              <a:t>Ask patient for home settings, if patient doesn’t know Provider can find out where the sleep study was performed OR name of home care company to get the patient’s settings. </a:t>
            </a:r>
            <a:r>
              <a:rPr lang="en-US" sz="1600" dirty="0"/>
              <a:t>(check patient’s home machine for home care company information)</a:t>
            </a:r>
          </a:p>
          <a:p>
            <a:r>
              <a:rPr lang="en-US" dirty="0"/>
              <a:t>Appropriate MODE must be ordered in the event patient has hypoventilation syndrome and may need BiPAP with/without a back up rate </a:t>
            </a:r>
          </a:p>
          <a:p>
            <a:r>
              <a:rPr lang="en-US" dirty="0"/>
              <a:t>If unable to find settings and patient doesn’t know or patient has not had as sleep study order determine if patient needs BIPAP or CPAP then order Auto BIPAP or Auto CPAP.</a:t>
            </a:r>
          </a:p>
          <a:p>
            <a:r>
              <a:rPr lang="en-US" dirty="0"/>
              <a:t>Remember, something is NOT better than nothing if the therapy is </a:t>
            </a:r>
            <a:r>
              <a:rPr lang="en-US" dirty="0" smtClean="0"/>
              <a:t>incorrect.</a:t>
            </a:r>
            <a:endParaRPr lang="en-US" dirty="0"/>
          </a:p>
          <a:p>
            <a:r>
              <a:rPr lang="en-US" dirty="0"/>
              <a:t>Sleep medicine can be consulted for </a:t>
            </a:r>
            <a:r>
              <a:rPr lang="en-US" dirty="0" smtClean="0"/>
              <a:t>assistance.</a:t>
            </a:r>
            <a:endParaRPr lang="en-US" dirty="0"/>
          </a:p>
        </p:txBody>
      </p:sp>
    </p:spTree>
    <p:extLst>
      <p:ext uri="{BB962C8B-B14F-4D97-AF65-F5344CB8AC3E}">
        <p14:creationId xmlns:p14="http://schemas.microsoft.com/office/powerpoint/2010/main" val="132339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E39E833-B39F-91D3-1AD8-DCC60F62162B}"/>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CPAP Order   </a:t>
            </a:r>
          </a:p>
        </p:txBody>
      </p:sp>
      <p:sp>
        <p:nvSpPr>
          <p:cNvPr id="47"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79A8CB8-19D6-B530-B21B-D1CCDA845983}"/>
              </a:ext>
            </a:extLst>
          </p:cNvPr>
          <p:cNvPicPr>
            <a:picLocks noChangeAspect="1"/>
          </p:cNvPicPr>
          <p:nvPr/>
        </p:nvPicPr>
        <p:blipFill>
          <a:blip r:embed="rId2"/>
          <a:stretch>
            <a:fillRect/>
          </a:stretch>
        </p:blipFill>
        <p:spPr>
          <a:xfrm>
            <a:off x="4772799" y="4748"/>
            <a:ext cx="7290593" cy="6848503"/>
          </a:xfrm>
          <a:prstGeom prst="rect">
            <a:avLst/>
          </a:prstGeom>
        </p:spPr>
      </p:pic>
    </p:spTree>
    <p:extLst>
      <p:ext uri="{BB962C8B-B14F-4D97-AF65-F5344CB8AC3E}">
        <p14:creationId xmlns:p14="http://schemas.microsoft.com/office/powerpoint/2010/main" val="11374369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6bd3119-bd58-4a6a-bff7-658b10bf172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89A06319027F41AEB0FB6F80C61533" ma:contentTypeVersion="9" ma:contentTypeDescription="Create a new document." ma:contentTypeScope="" ma:versionID="c04ba41ba367110c060db5ec0ff8e66a">
  <xsd:schema xmlns:xsd="http://www.w3.org/2001/XMLSchema" xmlns:xs="http://www.w3.org/2001/XMLSchema" xmlns:p="http://schemas.microsoft.com/office/2006/metadata/properties" xmlns:ns3="a46cc6d0-694d-4f2c-8ece-05a7ea57262c" xmlns:ns4="e6bd3119-bd58-4a6a-bff7-658b10bf1728" targetNamespace="http://schemas.microsoft.com/office/2006/metadata/properties" ma:root="true" ma:fieldsID="bc77d5aeb3230949a7225f656a764bd2" ns3:_="" ns4:_="">
    <xsd:import namespace="a46cc6d0-694d-4f2c-8ece-05a7ea57262c"/>
    <xsd:import namespace="e6bd3119-bd58-4a6a-bff7-658b10bf17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cc6d0-694d-4f2c-8ece-05a7ea5726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bd3119-bd58-4a6a-bff7-658b10bf172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DD22EA-43D4-44B6-A527-149606955E67}">
  <ds:schemaRefs>
    <ds:schemaRef ds:uri="http://schemas.microsoft.com/office/2006/documentManagement/types"/>
    <ds:schemaRef ds:uri="http://purl.org/dc/dcmitype/"/>
    <ds:schemaRef ds:uri="http://schemas.microsoft.com/office/infopath/2007/PartnerControls"/>
    <ds:schemaRef ds:uri="a46cc6d0-694d-4f2c-8ece-05a7ea57262c"/>
    <ds:schemaRef ds:uri="http://purl.org/dc/elements/1.1/"/>
    <ds:schemaRef ds:uri="http://schemas.microsoft.com/office/2006/metadata/properties"/>
    <ds:schemaRef ds:uri="http://purl.org/dc/terms/"/>
    <ds:schemaRef ds:uri="http://schemas.openxmlformats.org/package/2006/metadata/core-properties"/>
    <ds:schemaRef ds:uri="e6bd3119-bd58-4a6a-bff7-658b10bf1728"/>
    <ds:schemaRef ds:uri="http://www.w3.org/XML/1998/namespace"/>
  </ds:schemaRefs>
</ds:datastoreItem>
</file>

<file path=customXml/itemProps2.xml><?xml version="1.0" encoding="utf-8"?>
<ds:datastoreItem xmlns:ds="http://schemas.openxmlformats.org/officeDocument/2006/customXml" ds:itemID="{8672926A-8707-475C-8637-2BABFD3D4C7E}">
  <ds:schemaRefs>
    <ds:schemaRef ds:uri="http://schemas.microsoft.com/sharepoint/v3/contenttype/forms"/>
  </ds:schemaRefs>
</ds:datastoreItem>
</file>

<file path=customXml/itemProps3.xml><?xml version="1.0" encoding="utf-8"?>
<ds:datastoreItem xmlns:ds="http://schemas.openxmlformats.org/officeDocument/2006/customXml" ds:itemID="{E51D421D-792F-438B-877B-FFFF69A66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cc6d0-694d-4f2c-8ece-05a7ea57262c"/>
    <ds:schemaRef ds:uri="e6bd3119-bd58-4a6a-bff7-658b10bf1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1969</TotalTime>
  <Words>538</Words>
  <Application>Microsoft Office PowerPoint</Application>
  <PresentationFormat>Widescreen</PresentationFormat>
  <Paragraphs>30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Wisp</vt:lpstr>
      <vt:lpstr> Step by Step Guide to Non-Invasive Orders</vt:lpstr>
      <vt:lpstr>Ordering process when patient requires Non-invasive therapy. </vt:lpstr>
      <vt:lpstr>How to find the appropriate Noninvasive settings? </vt:lpstr>
      <vt:lpstr> To obtain sleep study or sleep notes performed at Henry Ford Health System open patient record and go to the following tabs:   1.  Summary  2.  Chart Review </vt:lpstr>
      <vt:lpstr> 3.  Once in Chart Review click on Notes 4.  Filter notes by Department Specialty 5.  Select Sleep Medicine from alphabetical list of departments</vt:lpstr>
      <vt:lpstr>All encounters related to sleep department will appear on the right side of the page.  Sleep study will be listed as a Diagnostic Procedure.</vt:lpstr>
      <vt:lpstr>The sleep study is highlighted below. Study will appear with recommendations once opened.  If no sleep study is found, study was most likely not performed at HFHS.</vt:lpstr>
      <vt:lpstr>If no sleep study is found but patient reports use of CPAP/BiPAP home machine:</vt:lpstr>
      <vt:lpstr>CPAP Order   </vt:lpstr>
      <vt:lpstr>Bipap Order</vt:lpstr>
      <vt:lpstr>Home Noninvasive Order</vt:lpstr>
      <vt:lpstr>NIV Auto Titration Order</vt:lpstr>
      <vt:lpstr>NIV AUTO CPAP/ AUTO BIPAP  Order the Adult NIV order and in the comment section type AUTO CPAP with settings or AUTO BIPAP with settings</vt:lpstr>
      <vt:lpstr>NIV Auto CPAP/ AUTO BIPAP     </vt:lpstr>
      <vt:lpstr>Adult NIV      AVAPS     Order the Adult NIV order and in the comment section type AVAPS with settings</vt:lpstr>
      <vt:lpstr>AVAPS</vt:lpstr>
    </vt:vector>
  </TitlesOfParts>
  <Company>HFHS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    x       Non-Invasive in the GPU</dc:title>
  <dc:creator>Lenoir, Tami R.</dc:creator>
  <cp:lastModifiedBy>Slaughter, Kim</cp:lastModifiedBy>
  <cp:revision>28</cp:revision>
  <dcterms:created xsi:type="dcterms:W3CDTF">2022-03-08T13:01:19Z</dcterms:created>
  <dcterms:modified xsi:type="dcterms:W3CDTF">2023-09-13T13:20:16Z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0x0101000889A06319027F41AEB0FB6F80C61533</vt:lpwstr>
  </property>
</Properties>
</file>