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259" r:id="rId6"/>
    <p:sldId id="260" r:id="rId7"/>
    <p:sldId id="295" r:id="rId8"/>
    <p:sldId id="296" r:id="rId9"/>
    <p:sldId id="297" r:id="rId10"/>
    <p:sldId id="298" r:id="rId11"/>
    <p:sldId id="299" r:id="rId12"/>
    <p:sldId id="288" r:id="rId13"/>
    <p:sldId id="300" r:id="rId14"/>
    <p:sldId id="294" r:id="rId15"/>
    <p:sldId id="261" r:id="rId16"/>
    <p:sldId id="262" r:id="rId17"/>
    <p:sldId id="301" r:id="rId18"/>
    <p:sldId id="279" r:id="rId19"/>
    <p:sldId id="282" r:id="rId20"/>
    <p:sldId id="309" r:id="rId21"/>
    <p:sldId id="308" r:id="rId22"/>
    <p:sldId id="307" r:id="rId23"/>
    <p:sldId id="286" r:id="rId24"/>
    <p:sldId id="287" r:id="rId25"/>
    <p:sldId id="310" r:id="rId26"/>
    <p:sldId id="311" r:id="rId27"/>
    <p:sldId id="316" r:id="rId28"/>
    <p:sldId id="315" r:id="rId29"/>
    <p:sldId id="302" r:id="rId30"/>
    <p:sldId id="306" r:id="rId31"/>
    <p:sldId id="312" r:id="rId32"/>
    <p:sldId id="313" r:id="rId33"/>
    <p:sldId id="31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ley, Patrick" initials="BP" lastIdx="2" clrIdx="0">
    <p:extLst>
      <p:ext uri="{19B8F6BF-5375-455C-9EA6-DF929625EA0E}">
        <p15:presenceInfo xmlns:p15="http://schemas.microsoft.com/office/powerpoint/2012/main" userId="S::pbradle3@HFHS.ORG::30e3ebde-7131-4fd5-94f8-41bad6c278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2AA3E-EF41-6919-2B88-B2FC281546CF}" v="34" dt="2021-02-25T21:03:37.750"/>
    <p1510:client id="{BE863DF4-D1DC-B51F-8CAB-CD168E2950C8}" v="42" dt="2021-02-26T13:43:40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ni, Harish" userId="S::hkinni2@hfhs.org::d19a118d-4ac1-4cce-a360-e418692bfec8" providerId="AD" clId="Web-{03B2AA3E-EF41-6919-2B88-B2FC281546CF}"/>
    <pc:docChg chg="mod modSld">
      <pc:chgData name="Kinni, Harish" userId="S::hkinni2@hfhs.org::d19a118d-4ac1-4cce-a360-e418692bfec8" providerId="AD" clId="Web-{03B2AA3E-EF41-6919-2B88-B2FC281546CF}" dt="2021-02-25T21:03:37.750" v="28" actId="20577"/>
      <pc:docMkLst>
        <pc:docMk/>
      </pc:docMkLst>
      <pc:sldChg chg="addSp modSp">
        <pc:chgData name="Kinni, Harish" userId="S::hkinni2@hfhs.org::d19a118d-4ac1-4cce-a360-e418692bfec8" providerId="AD" clId="Web-{03B2AA3E-EF41-6919-2B88-B2FC281546CF}" dt="2021-02-25T21:03:37.750" v="28" actId="20577"/>
        <pc:sldMkLst>
          <pc:docMk/>
          <pc:sldMk cId="2952411048" sldId="256"/>
        </pc:sldMkLst>
        <pc:spChg chg="mod">
          <ac:chgData name="Kinni, Harish" userId="S::hkinni2@hfhs.org::d19a118d-4ac1-4cce-a360-e418692bfec8" providerId="AD" clId="Web-{03B2AA3E-EF41-6919-2B88-B2FC281546CF}" dt="2021-02-25T21:03:35.144" v="27" actId="20577"/>
          <ac:spMkLst>
            <pc:docMk/>
            <pc:sldMk cId="2952411048" sldId="256"/>
            <ac:spMk id="3" creationId="{87194EF6-B0FD-4011-9896-AEFF4FCC7F03}"/>
          </ac:spMkLst>
        </pc:spChg>
        <pc:spChg chg="add mod">
          <ac:chgData name="Kinni, Harish" userId="S::hkinni2@hfhs.org::d19a118d-4ac1-4cce-a360-e418692bfec8" providerId="AD" clId="Web-{03B2AA3E-EF41-6919-2B88-B2FC281546CF}" dt="2021-02-25T21:03:37.750" v="28" actId="20577"/>
          <ac:spMkLst>
            <pc:docMk/>
            <pc:sldMk cId="2952411048" sldId="256"/>
            <ac:spMk id="4" creationId="{2B9AE6B0-1C4C-491F-AFE2-5000AA1DEFC3}"/>
          </ac:spMkLst>
        </pc:spChg>
      </pc:sldChg>
    </pc:docChg>
  </pc:docChgLst>
  <pc:docChgLst>
    <pc:chgData name="Kinni, Harish" userId="S::hkinni2@hfhs.org::d19a118d-4ac1-4cce-a360-e418692bfec8" providerId="AD" clId="Web-{BE863DF4-D1DC-B51F-8CAB-CD168E2950C8}"/>
    <pc:docChg chg="modSld">
      <pc:chgData name="Kinni, Harish" userId="S::hkinni2@hfhs.org::d19a118d-4ac1-4cce-a360-e418692bfec8" providerId="AD" clId="Web-{BE863DF4-D1DC-B51F-8CAB-CD168E2950C8}" dt="2021-02-26T13:43:40.797" v="21" actId="20577"/>
      <pc:docMkLst>
        <pc:docMk/>
      </pc:docMkLst>
      <pc:sldChg chg="modSp">
        <pc:chgData name="Kinni, Harish" userId="S::hkinni2@hfhs.org::d19a118d-4ac1-4cce-a360-e418692bfec8" providerId="AD" clId="Web-{BE863DF4-D1DC-B51F-8CAB-CD168E2950C8}" dt="2021-02-26T13:43:40.797" v="21" actId="20577"/>
        <pc:sldMkLst>
          <pc:docMk/>
          <pc:sldMk cId="2067841348" sldId="262"/>
        </pc:sldMkLst>
        <pc:spChg chg="mod">
          <ac:chgData name="Kinni, Harish" userId="S::hkinni2@hfhs.org::d19a118d-4ac1-4cce-a360-e418692bfec8" providerId="AD" clId="Web-{BE863DF4-D1DC-B51F-8CAB-CD168E2950C8}" dt="2021-02-26T13:43:40.797" v="21" actId="20577"/>
          <ac:spMkLst>
            <pc:docMk/>
            <pc:sldMk cId="2067841348" sldId="262"/>
            <ac:spMk id="3" creationId="{317736F9-EA8B-46D2-95DF-D19610C911BE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6T15:12:30.423" idx="1">
    <p:pos x="10" y="10"/>
    <p:text>Do we have a yellow ICU Team? I don't see another team in EPIC.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3D795-2C96-4F8A-81A6-76BC9C6EE10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DC85B-F288-4AD7-A37D-A90D4DD49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 note</a:t>
            </a:r>
            <a:r>
              <a:rPr lang="en-US" baseline="0"/>
              <a:t> of administration instruction. Can adjust goal effect in right context. In certain patients with cirrhosis with chronically low BP, MAP 60 may be appropriate goal or simply a SBP target of &gt; 90.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4224-0247-46C9-9FB7-44D379A46B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8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14224-0247-46C9-9FB7-44D379A46B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1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14224-0247-46C9-9FB7-44D379A46B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74009C0-B7FB-4A5F-A449-BCFEC787AD41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192" y="5379855"/>
            <a:ext cx="1432290" cy="14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9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3CC8-AEB1-490D-9022-DDC303145237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7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5875-5438-4C0B-B5EE-0357CF3367CE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B8A7-611B-43BB-A5EF-0ADA77925A0E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92" y="23308"/>
            <a:ext cx="839096" cy="8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1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57B8-2A18-4755-AD3E-D4E8479364BD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3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9FAA-E43A-45AF-A3E8-B13C3E7CB7C3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E95D-900B-4DA5-AE64-37E1F05E4D24}" type="datetime1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9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D318-42D5-4AA7-80AD-9C40758B5B74}" type="datetime1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E4B6-0B52-4567-A2E1-1E0274ADBDAB}" type="datetime1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2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7BE4-E735-4252-9DFD-C54E52A2A0B8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7E0B-00BE-4603-ACFA-3FDAF1A139B0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6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11CAB9A-63CD-42E4-B0BD-6E7B1326CD65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6490D87-7450-427C-9107-B44C23D19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CC6F-275E-4323-B419-9720896A3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10256212" cy="4041648"/>
          </a:xfrm>
        </p:spPr>
        <p:txBody>
          <a:bodyPr/>
          <a:lstStyle/>
          <a:p>
            <a:r>
              <a:rPr lang="en-US" dirty="0"/>
              <a:t>ICU Orders &amp;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94EF6-B0FD-4011-9896-AEFF4FCC7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Updated: 2/25/2021</a:t>
            </a:r>
            <a:endParaRPr lang="en-US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AE6B0-1C4C-491F-AFE2-5000AA1D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75995" y="104538"/>
            <a:ext cx="3581400" cy="365125"/>
          </a:xfrm>
        </p:spPr>
        <p:txBody>
          <a:bodyPr/>
          <a:lstStyle/>
          <a:p>
            <a:r>
              <a:rPr lang="en-US" dirty="0"/>
              <a:t>Created by: Abbie Entz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1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2387-DAEF-4B44-AB90-18CB2574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PAD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61AA-7504-4113-8D12-BEBED2C70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rmAutofit/>
          </a:bodyPr>
          <a:lstStyle/>
          <a:p>
            <a:r>
              <a:rPr lang="en-US" dirty="0"/>
              <a:t>Pain-Agitation-Delirium protocol for intubated patients</a:t>
            </a:r>
          </a:p>
          <a:p>
            <a:endParaRPr lang="en-US" dirty="0"/>
          </a:p>
          <a:p>
            <a:pPr lvl="2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95450-0499-48DF-8217-57BABEB9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7" y="2861465"/>
            <a:ext cx="5613027" cy="3548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384" y="2441354"/>
            <a:ext cx="7093136" cy="34482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2633" y="3596640"/>
            <a:ext cx="2335876" cy="401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F5DEDEE-B689-4B79-B7DC-9B16F69A608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74" y="136725"/>
            <a:ext cx="9725128" cy="66292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6AE82F-4374-4215-907D-55274D13DAC4}"/>
              </a:ext>
            </a:extLst>
          </p:cNvPr>
          <p:cNvCxnSpPr>
            <a:cxnSpLocks/>
          </p:cNvCxnSpPr>
          <p:nvPr/>
        </p:nvCxnSpPr>
        <p:spPr>
          <a:xfrm>
            <a:off x="2096429" y="4036741"/>
            <a:ext cx="5118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0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85AC-1243-4351-8B6D-B83D3CAF8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Transfers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DE32E-FFDB-4733-826E-E0E4F5BD7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0615-F562-4ECE-93FE-6C5CA3BF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Transfers</a:t>
            </a:r>
            <a:r>
              <a:rPr lang="en-US" dirty="0"/>
              <a:t>-out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736F9-EA8B-46D2-95DF-D19610C91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691322"/>
            <a:ext cx="8595360" cy="435133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In orders, type “transfer patient”</a:t>
            </a:r>
          </a:p>
          <a:p>
            <a:pPr lvl="1"/>
            <a:r>
              <a:rPr lang="en-US" dirty="0"/>
              <a:t>Fill out “Service” (Internal Medicine), “level of care”, and “Bed Request Comments” (Any GPU, telemetry, H2, F2,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Don’t forget Transfer Note</a:t>
            </a:r>
          </a:p>
          <a:p>
            <a:r>
              <a:rPr lang="en-US" dirty="0"/>
              <a:t>Call report once bed assigned</a:t>
            </a:r>
          </a:p>
          <a:p>
            <a:pPr lvl="1"/>
            <a:r>
              <a:rPr lang="en-US" dirty="0"/>
              <a:t>Strongly recommend adding “Bed Request Status” to your team list so that you know when patients are assigned for transfer</a:t>
            </a:r>
          </a:p>
          <a:p>
            <a:pPr lvl="1"/>
            <a:r>
              <a:rPr lang="en-US"/>
              <a:t>Nursing communication and call/in person communication when report called</a:t>
            </a:r>
          </a:p>
          <a:p>
            <a:r>
              <a:rPr lang="en-US" dirty="0"/>
              <a:t>Reminders about GPUs</a:t>
            </a:r>
          </a:p>
          <a:p>
            <a:pPr lvl="1"/>
            <a:r>
              <a:rPr lang="en-US" dirty="0"/>
              <a:t>Cannot be on insulin drips, hypertonic saline</a:t>
            </a:r>
          </a:p>
          <a:p>
            <a:pPr lvl="1"/>
            <a:r>
              <a:rPr lang="en-US" dirty="0"/>
              <a:t>Trach’s must be </a:t>
            </a:r>
            <a:r>
              <a:rPr lang="en-US" dirty="0" err="1"/>
              <a:t>Uncuffed</a:t>
            </a:r>
            <a:endParaRPr lang="en-US" dirty="0"/>
          </a:p>
          <a:p>
            <a:pPr lvl="1"/>
            <a:r>
              <a:rPr lang="en-US" dirty="0"/>
              <a:t>Cannot require lab draws or medication administration more than q3hours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68781-15D1-4B21-A8FD-436A3F1D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5" y="108066"/>
            <a:ext cx="5629947" cy="24319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6AE82F-4374-4215-907D-55274D13DAC4}"/>
              </a:ext>
            </a:extLst>
          </p:cNvPr>
          <p:cNvCxnSpPr>
            <a:cxnSpLocks/>
          </p:cNvCxnSpPr>
          <p:nvPr/>
        </p:nvCxnSpPr>
        <p:spPr>
          <a:xfrm>
            <a:off x="371163" y="1883744"/>
            <a:ext cx="5118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45" y="983672"/>
            <a:ext cx="5191125" cy="5105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04509" y="3864596"/>
            <a:ext cx="1978429" cy="8423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55138" y="983672"/>
            <a:ext cx="1180407" cy="672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2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3939-02B8-4E74-8F1B-E7D05B4D7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10096823" cy="4041648"/>
          </a:xfrm>
        </p:spPr>
        <p:txBody>
          <a:bodyPr/>
          <a:lstStyle/>
          <a:p>
            <a:r>
              <a:rPr lang="en-US" i="1" dirty="0"/>
              <a:t>Discharges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EE535-0785-415B-992F-120F5BCCB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8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D4A0-6F8E-4EA0-A952-93611DA6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Discharges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CBE2-5E0F-4E20-BB7D-75D7138F3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883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SNF</a:t>
            </a:r>
          </a:p>
          <a:p>
            <a:pPr lvl="1"/>
            <a:r>
              <a:rPr lang="en-US" dirty="0"/>
              <a:t>Med Rec: </a:t>
            </a:r>
          </a:p>
          <a:p>
            <a:pPr lvl="2"/>
            <a:r>
              <a:rPr lang="en-US" dirty="0"/>
              <a:t>“First fill”- the facility needs 3 days worth of all medications (send to discharge pharmacy), plus controlled substances must be paper prescriptions </a:t>
            </a:r>
            <a:r>
              <a:rPr lang="en-US" dirty="0">
                <a:solidFill>
                  <a:srgbClr val="FF0000"/>
                </a:solidFill>
              </a:rPr>
              <a:t>*Case management will know whether the facility is a first fill*</a:t>
            </a:r>
            <a:endParaRPr lang="en-US" dirty="0"/>
          </a:p>
          <a:p>
            <a:pPr lvl="2"/>
            <a:r>
              <a:rPr lang="en-US" dirty="0"/>
              <a:t>Not first fill- give paper prescriptions or order all medications as “no print”</a:t>
            </a:r>
          </a:p>
          <a:p>
            <a:pPr lvl="1"/>
            <a:r>
              <a:rPr lang="en-US" dirty="0"/>
              <a:t>Discharge Order</a:t>
            </a:r>
          </a:p>
          <a:p>
            <a:pPr lvl="1"/>
            <a:r>
              <a:rPr lang="en-US" dirty="0"/>
              <a:t>Discharge Summary</a:t>
            </a:r>
          </a:p>
          <a:p>
            <a:pPr lvl="2"/>
            <a:r>
              <a:rPr lang="en-US" dirty="0"/>
              <a:t>Update the Hospital Course</a:t>
            </a:r>
          </a:p>
          <a:p>
            <a:pPr lvl="2"/>
            <a:r>
              <a:rPr lang="en-US" dirty="0"/>
              <a:t>Update the problem list</a:t>
            </a:r>
          </a:p>
          <a:p>
            <a:pPr lvl="2"/>
            <a:r>
              <a:rPr lang="en-US" dirty="0"/>
              <a:t>Must be complete prior to transfer (printed version goes with patient)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4B9F8-8A8E-4D3E-8231-76CF861A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2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1" y="88900"/>
            <a:ext cx="2447925" cy="66770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09260" y="5544588"/>
            <a:ext cx="1575436" cy="292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0072" y="1798320"/>
            <a:ext cx="1567122" cy="292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76373" y="5691035"/>
            <a:ext cx="1281720" cy="292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40" y="88900"/>
            <a:ext cx="7347950" cy="38325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44622" y="473826"/>
            <a:ext cx="274320" cy="26600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60505" y="473826"/>
            <a:ext cx="274320" cy="2660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76388" y="473826"/>
            <a:ext cx="274320" cy="26600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6772" y="2091213"/>
            <a:ext cx="381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7030A0"/>
                </a:solidFill>
              </a:rPr>
              <a:t>Continue</a:t>
            </a:r>
            <a:r>
              <a:rPr lang="en-US" sz="1400" dirty="0"/>
              <a:t>- this leaves the medication on the MAR without providing refills</a:t>
            </a:r>
          </a:p>
          <a:p>
            <a:r>
              <a:rPr lang="en-US" sz="1400" b="1" u="sng" dirty="0">
                <a:solidFill>
                  <a:srgbClr val="00B0F0"/>
                </a:solidFill>
              </a:rPr>
              <a:t>Change</a:t>
            </a:r>
            <a:r>
              <a:rPr lang="en-US" sz="1400" dirty="0"/>
              <a:t>- this allows you to adjust the medication dose or frequency and also provides refill</a:t>
            </a:r>
          </a:p>
          <a:p>
            <a:r>
              <a:rPr lang="en-US" sz="1400" b="1" u="sng" dirty="0">
                <a:solidFill>
                  <a:schemeClr val="accent4"/>
                </a:solidFill>
              </a:rPr>
              <a:t>Discontinue</a:t>
            </a:r>
            <a:r>
              <a:rPr lang="en-US" sz="1400" dirty="0"/>
              <a:t>- removes medication from MAR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304" y="3209512"/>
            <a:ext cx="4191892" cy="309014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055947" y="5596001"/>
            <a:ext cx="2304183" cy="387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55947" y="4651121"/>
            <a:ext cx="2304183" cy="387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D4A0-6F8E-4EA0-A952-93611DA6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Discharges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CBE2-5E0F-4E20-BB7D-75D7138F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deceased</a:t>
            </a:r>
          </a:p>
          <a:p>
            <a:pPr lvl="1"/>
            <a:r>
              <a:rPr lang="en-US" dirty="0"/>
              <a:t>IMPORTANT DOCUMENTATION:</a:t>
            </a:r>
          </a:p>
          <a:p>
            <a:pPr lvl="2"/>
            <a:r>
              <a:rPr lang="en-US" dirty="0"/>
              <a:t>Date/Time of Death</a:t>
            </a:r>
          </a:p>
          <a:p>
            <a:pPr lvl="2"/>
            <a:r>
              <a:rPr lang="en-US" dirty="0"/>
              <a:t>Post Mortem Doc</a:t>
            </a:r>
          </a:p>
          <a:p>
            <a:pPr lvl="2"/>
            <a:r>
              <a:rPr lang="en-US" dirty="0"/>
              <a:t>Once these two tabs are filled out, RN can print the documents</a:t>
            </a:r>
          </a:p>
          <a:p>
            <a:pPr lvl="2"/>
            <a:r>
              <a:rPr lang="en-US" dirty="0"/>
              <a:t>Once printed, you must do the Autopsy form with the family:</a:t>
            </a:r>
          </a:p>
          <a:p>
            <a:pPr lvl="3"/>
            <a:r>
              <a:rPr lang="en-US" dirty="0"/>
              <a:t>You do not sign anything, but family does regardless of autopsy status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Sign discharge order</a:t>
            </a:r>
          </a:p>
          <a:p>
            <a:pPr lvl="2"/>
            <a:r>
              <a:rPr lang="en-US" dirty="0"/>
              <a:t>Discharge condition= deceased/expired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4B9F8-8A8E-4D3E-8231-76CF861A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5" y="104082"/>
            <a:ext cx="2562225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081" y="104082"/>
            <a:ext cx="4972050" cy="23526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1994234"/>
            <a:ext cx="1147156" cy="275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3986" y="113976"/>
            <a:ext cx="1792778" cy="275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00064" y="806334"/>
            <a:ext cx="1792778" cy="2339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00064" y="1030441"/>
            <a:ext cx="1792778" cy="2339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95" y="2659389"/>
            <a:ext cx="6661932" cy="1775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248" y="1697701"/>
            <a:ext cx="4574352" cy="41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7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49EB-15F2-4BF3-86B3-906E55A1F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Admissions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D9CCA-4C4E-46A7-ACD2-B95CAFD0F8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24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5327-C533-4361-A718-6CF465DE7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Rounding Pearls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3DB48-86EA-4F28-A61C-7E3BF9A79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07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D4A0-6F8E-4EA0-A952-93611DA6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Rounding Pearls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CBE2-5E0F-4E20-BB7D-75D7138F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Overview Tab</a:t>
            </a:r>
          </a:p>
          <a:p>
            <a:pPr lvl="1"/>
            <a:r>
              <a:rPr lang="en-US" dirty="0" err="1"/>
              <a:t>Avitar</a:t>
            </a:r>
            <a:endParaRPr lang="en-US" dirty="0"/>
          </a:p>
          <a:p>
            <a:pPr lvl="2"/>
            <a:r>
              <a:rPr lang="en-US" dirty="0"/>
              <a:t>Hover over lines to see how long they’ve been in</a:t>
            </a:r>
          </a:p>
          <a:p>
            <a:r>
              <a:rPr lang="en-US" dirty="0"/>
              <a:t>Index</a:t>
            </a:r>
          </a:p>
          <a:p>
            <a:pPr lvl="1"/>
            <a:r>
              <a:rPr lang="en-US" dirty="0"/>
              <a:t>Can find blood transfusion history here</a:t>
            </a:r>
          </a:p>
          <a:p>
            <a:r>
              <a:rPr lang="en-US" dirty="0"/>
              <a:t>Comprehensive Flowsheet</a:t>
            </a:r>
          </a:p>
          <a:p>
            <a:pPr lvl="1"/>
            <a:r>
              <a:rPr lang="en-US" dirty="0"/>
              <a:t>Can review most vitals/vent settings</a:t>
            </a:r>
          </a:p>
          <a:p>
            <a:r>
              <a:rPr lang="en-US" dirty="0"/>
              <a:t>Intake/Output</a:t>
            </a:r>
          </a:p>
          <a:p>
            <a:r>
              <a:rPr lang="en-US" dirty="0"/>
              <a:t>Other Flowsheets</a:t>
            </a:r>
          </a:p>
          <a:p>
            <a:pPr lvl="1"/>
            <a:r>
              <a:rPr lang="en-US" dirty="0"/>
              <a:t>Ventilator Weaning</a:t>
            </a:r>
          </a:p>
          <a:p>
            <a:pPr lvl="1"/>
            <a:r>
              <a:rPr lang="en-US" dirty="0"/>
              <a:t>CIWA</a:t>
            </a:r>
          </a:p>
          <a:p>
            <a:pPr lvl="1"/>
            <a:r>
              <a:rPr lang="en-US" dirty="0"/>
              <a:t>Dialysis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4B9F8-8A8E-4D3E-8231-76CF861A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24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0" y="134502"/>
            <a:ext cx="10322454" cy="71692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01" y="939338"/>
            <a:ext cx="5097496" cy="3110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999" y="939338"/>
            <a:ext cx="472751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344" y="2571086"/>
            <a:ext cx="2369559" cy="3897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8174" y="1072319"/>
            <a:ext cx="2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7030A0"/>
                </a:solidFill>
              </a:rPr>
              <a:t>Avitar</a:t>
            </a:r>
            <a:r>
              <a:rPr lang="en-US" b="1" u="sng" dirty="0">
                <a:solidFill>
                  <a:srgbClr val="7030A0"/>
                </a:solidFill>
              </a:rPr>
              <a:t> for lines</a:t>
            </a:r>
          </a:p>
        </p:txBody>
      </p:sp>
      <p:sp>
        <p:nvSpPr>
          <p:cNvPr id="8" name="Oval 7"/>
          <p:cNvSpPr/>
          <p:nvPr/>
        </p:nvSpPr>
        <p:spPr>
          <a:xfrm>
            <a:off x="983321" y="325176"/>
            <a:ext cx="506554" cy="27514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54728" y="328269"/>
            <a:ext cx="432261" cy="2751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94888" y="328269"/>
            <a:ext cx="1204770" cy="27514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90921" y="741760"/>
            <a:ext cx="332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/>
                </a:solidFill>
              </a:rPr>
              <a:t>You can find transfusion history under INDEX</a:t>
            </a:r>
          </a:p>
        </p:txBody>
      </p:sp>
      <p:sp>
        <p:nvSpPr>
          <p:cNvPr id="12" name="Oval 11"/>
          <p:cNvSpPr/>
          <p:nvPr/>
        </p:nvSpPr>
        <p:spPr>
          <a:xfrm>
            <a:off x="7326284" y="2244836"/>
            <a:ext cx="969818" cy="2751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1287" y="3462205"/>
            <a:ext cx="192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00B0F0"/>
                </a:solidFill>
              </a:rPr>
              <a:t>CompFS</a:t>
            </a:r>
            <a:r>
              <a:rPr lang="en-US" b="1" u="sng" dirty="0">
                <a:solidFill>
                  <a:srgbClr val="00B0F0"/>
                </a:solidFill>
              </a:rPr>
              <a:t> gives you vitals and vent settings</a:t>
            </a:r>
          </a:p>
        </p:txBody>
      </p:sp>
      <p:sp>
        <p:nvSpPr>
          <p:cNvPr id="14" name="Oval 13"/>
          <p:cNvSpPr/>
          <p:nvPr/>
        </p:nvSpPr>
        <p:spPr>
          <a:xfrm>
            <a:off x="5324459" y="325176"/>
            <a:ext cx="436261" cy="27514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60720" y="325176"/>
            <a:ext cx="615142" cy="2751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62356" y="298884"/>
            <a:ext cx="482139" cy="2751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02388" y="325176"/>
            <a:ext cx="572637" cy="27514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0295" y="4182751"/>
            <a:ext cx="5153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Fever</a:t>
            </a:r>
            <a:r>
              <a:rPr lang="en-US" dirty="0"/>
              <a:t>- gives nice fever curve along with </a:t>
            </a:r>
            <a:r>
              <a:rPr lang="en-US" dirty="0" err="1"/>
              <a:t>abx</a:t>
            </a:r>
            <a:r>
              <a:rPr lang="en-US" dirty="0"/>
              <a:t> history for each day and trends WBCs</a:t>
            </a:r>
          </a:p>
          <a:p>
            <a:r>
              <a:rPr lang="en-US" b="1" u="sng" dirty="0">
                <a:solidFill>
                  <a:srgbClr val="FFC000"/>
                </a:solidFill>
              </a:rPr>
              <a:t>Meds History- </a:t>
            </a:r>
            <a:r>
              <a:rPr lang="en-US" dirty="0"/>
              <a:t>can review what meds were given (or not given but ordered)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Glucose</a:t>
            </a:r>
            <a:r>
              <a:rPr lang="en-US" dirty="0"/>
              <a:t>- trends glucose and gives record of all insulin given</a:t>
            </a:r>
          </a:p>
          <a:p>
            <a:r>
              <a:rPr lang="en-US" b="1" u="sng" dirty="0">
                <a:solidFill>
                  <a:srgbClr val="92D050"/>
                </a:solidFill>
              </a:rPr>
              <a:t>I/O</a:t>
            </a:r>
            <a:r>
              <a:rPr lang="en-US" dirty="0"/>
              <a:t>- can sort by different increments (</a:t>
            </a:r>
            <a:r>
              <a:rPr lang="en-US" dirty="0" err="1"/>
              <a:t>ie</a:t>
            </a:r>
            <a:r>
              <a:rPr lang="en-US" dirty="0"/>
              <a:t> 24 hours)</a:t>
            </a:r>
          </a:p>
        </p:txBody>
      </p:sp>
    </p:spTree>
    <p:extLst>
      <p:ext uri="{BB962C8B-B14F-4D97-AF65-F5344CB8AC3E}">
        <p14:creationId xmlns:p14="http://schemas.microsoft.com/office/powerpoint/2010/main" val="1273412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1" y="99406"/>
            <a:ext cx="4466557" cy="4597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95" y="99406"/>
            <a:ext cx="6116689" cy="4173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396" y="5029200"/>
            <a:ext cx="6816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“</a:t>
            </a:r>
            <a:r>
              <a:rPr lang="en-US" dirty="0">
                <a:solidFill>
                  <a:srgbClr val="FF0000"/>
                </a:solidFill>
              </a:rPr>
              <a:t>FLOWSHEETS</a:t>
            </a:r>
            <a:r>
              <a:rPr lang="en-US" dirty="0"/>
              <a:t>” you can save some useful tabs</a:t>
            </a:r>
          </a:p>
          <a:p>
            <a:r>
              <a:rPr lang="en-US" dirty="0"/>
              <a:t>-</a:t>
            </a:r>
            <a:r>
              <a:rPr lang="en-US" b="1" dirty="0">
                <a:solidFill>
                  <a:srgbClr val="00B0F0"/>
                </a:solidFill>
              </a:rPr>
              <a:t>Intermittent-HD</a:t>
            </a:r>
            <a:r>
              <a:rPr lang="en-US" b="1" dirty="0"/>
              <a:t> </a:t>
            </a:r>
            <a:r>
              <a:rPr lang="en-US" dirty="0"/>
              <a:t>can show you how dialysis went/how much UF was taken off</a:t>
            </a:r>
          </a:p>
          <a:p>
            <a:r>
              <a:rPr lang="en-US" dirty="0"/>
              <a:t>-</a:t>
            </a:r>
            <a:r>
              <a:rPr lang="en-US" b="1" dirty="0"/>
              <a:t>CIWA</a:t>
            </a:r>
            <a:r>
              <a:rPr lang="en-US" dirty="0"/>
              <a:t> tracks CIWA scores</a:t>
            </a:r>
          </a:p>
          <a:p>
            <a:r>
              <a:rPr lang="en-US" dirty="0"/>
              <a:t>-</a:t>
            </a:r>
            <a:r>
              <a:rPr lang="en-US" b="1" dirty="0">
                <a:solidFill>
                  <a:srgbClr val="00B050"/>
                </a:solidFill>
              </a:rPr>
              <a:t>Vent Weaning </a:t>
            </a:r>
            <a:r>
              <a:rPr lang="en-US" dirty="0"/>
              <a:t>will show you where to find your RSBI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0" y="2048503"/>
            <a:ext cx="781396" cy="275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94560" y="2122906"/>
            <a:ext cx="781396" cy="275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01193" y="399596"/>
            <a:ext cx="1578778" cy="27514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13411" y="399596"/>
            <a:ext cx="476596" cy="275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763" y="399596"/>
            <a:ext cx="600648" cy="27514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58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D4A0-6F8E-4EA0-A952-93611DA6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CBE2-5E0F-4E20-BB7D-75D7138F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order</a:t>
            </a:r>
          </a:p>
          <a:p>
            <a:pPr lvl="1"/>
            <a:r>
              <a:rPr lang="en-US" dirty="0"/>
              <a:t>“Restraints” -&gt; “Restraint Order”</a:t>
            </a:r>
          </a:p>
          <a:p>
            <a:pPr lvl="1"/>
            <a:r>
              <a:rPr lang="en-US" dirty="0"/>
              <a:t>Select the type of restraints, sign order</a:t>
            </a:r>
          </a:p>
          <a:p>
            <a:pPr lvl="1"/>
            <a:r>
              <a:rPr lang="en-US" dirty="0"/>
              <a:t>Do “Face to Face”</a:t>
            </a:r>
          </a:p>
          <a:p>
            <a:r>
              <a:rPr lang="en-US" dirty="0"/>
              <a:t>Renewing restraints</a:t>
            </a:r>
          </a:p>
          <a:p>
            <a:pPr lvl="1"/>
            <a:r>
              <a:rPr lang="en-US" dirty="0"/>
              <a:t>Every calendar day, restraints must be renewed</a:t>
            </a:r>
          </a:p>
          <a:p>
            <a:pPr lvl="1"/>
            <a:r>
              <a:rPr lang="en-US" dirty="0"/>
              <a:t>“Restraints” -&gt; “Face to Face”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4B9F8-8A8E-4D3E-8231-76CF861A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4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" y="33251"/>
            <a:ext cx="1716988" cy="5503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634" y="3491535"/>
            <a:ext cx="9050654" cy="2977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64" y="159934"/>
            <a:ext cx="4566897" cy="1136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354" y="640654"/>
            <a:ext cx="7861032" cy="296450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101884" y="4842727"/>
            <a:ext cx="781396" cy="275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9447" y="2092341"/>
            <a:ext cx="781396" cy="2751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9447" y="2858756"/>
            <a:ext cx="781396" cy="27514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51296" y="1021644"/>
            <a:ext cx="781396" cy="27514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1839" y="159934"/>
            <a:ext cx="3703890" cy="48072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92073" y="3467587"/>
            <a:ext cx="1482893" cy="2751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5327-C533-4361-A718-6CF465DE7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Notes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3DB48-86EA-4F28-A61C-7E3BF9A79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00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FA4B-264D-44EF-AA85-580E9DB8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Notes (use the templates!)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7C6AA-5B99-4ECA-A9C2-ABA98E9E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3980985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History of Physical </a:t>
            </a:r>
            <a:r>
              <a:rPr lang="en-US" dirty="0"/>
              <a:t>Examination	</a:t>
            </a:r>
          </a:p>
          <a:p>
            <a:pPr marL="0" indent="0">
              <a:buNone/>
            </a:pPr>
            <a:r>
              <a:rPr lang="en-US" dirty="0"/>
              <a:t>	1. </a:t>
            </a:r>
            <a:r>
              <a:rPr lang="en-US" b="1" dirty="0"/>
              <a:t>.HFMICUHPVENTED </a:t>
            </a:r>
            <a:r>
              <a:rPr lang="en-US" dirty="0"/>
              <a:t>(for intubated patients)</a:t>
            </a:r>
          </a:p>
          <a:p>
            <a:pPr marL="0" indent="0">
              <a:buNone/>
            </a:pPr>
            <a:r>
              <a:rPr lang="en-US" dirty="0"/>
              <a:t>	2. </a:t>
            </a:r>
            <a:r>
              <a:rPr lang="en-US" b="1" dirty="0"/>
              <a:t>.HFMICUHPNONVENTED </a:t>
            </a:r>
            <a:r>
              <a:rPr lang="en-US" dirty="0"/>
              <a:t>(for patients not on the ventilator)</a:t>
            </a:r>
          </a:p>
          <a:p>
            <a:r>
              <a:rPr lang="en-US" b="1" dirty="0"/>
              <a:t>New</a:t>
            </a:r>
            <a:r>
              <a:rPr lang="en-US" dirty="0"/>
              <a:t> </a:t>
            </a:r>
            <a:r>
              <a:rPr lang="en-US" b="1" dirty="0"/>
              <a:t>Progress Notes</a:t>
            </a:r>
          </a:p>
          <a:p>
            <a:pPr marL="0" indent="0">
              <a:buNone/>
            </a:pPr>
            <a:r>
              <a:rPr lang="en-US" dirty="0"/>
              <a:t>	1. </a:t>
            </a:r>
            <a:r>
              <a:rPr lang="en-US" b="1" dirty="0"/>
              <a:t>.HFMICUPROGRESSNOTEVENTED </a:t>
            </a:r>
            <a:r>
              <a:rPr lang="en-US" dirty="0"/>
              <a:t>(for intubated patients)</a:t>
            </a:r>
          </a:p>
          <a:p>
            <a:pPr marL="0" indent="0">
              <a:buNone/>
            </a:pPr>
            <a:r>
              <a:rPr lang="en-US" dirty="0"/>
              <a:t>	2. </a:t>
            </a:r>
            <a:r>
              <a:rPr lang="en-US" b="1" dirty="0"/>
              <a:t>.HFMICUPROGRESSNOTENONVENTED </a:t>
            </a:r>
            <a:r>
              <a:rPr lang="en-US" dirty="0"/>
              <a:t>(for patients not on the ventilator)</a:t>
            </a:r>
          </a:p>
          <a:p>
            <a:r>
              <a:rPr lang="en-US" b="1" dirty="0"/>
              <a:t>Transfer Notes</a:t>
            </a:r>
            <a:r>
              <a:rPr lang="en-US" dirty="0"/>
              <a:t>, are for transfer acceptance. Again, please use the provided note form by erasing the template that comes up when you start a transfer note, and then use the following dot phrases now shared in your epic smart phrase list.</a:t>
            </a:r>
          </a:p>
          <a:p>
            <a:pPr marL="0" indent="0">
              <a:buNone/>
            </a:pPr>
            <a:r>
              <a:rPr lang="en-US" dirty="0"/>
              <a:t>	1. </a:t>
            </a:r>
            <a:r>
              <a:rPr lang="en-US" b="1" dirty="0"/>
              <a:t>.HFMICUTRANSFERVENTED </a:t>
            </a:r>
            <a:r>
              <a:rPr lang="en-US" dirty="0"/>
              <a:t>(for patients transferred in or subsequently 	intubated prior to your note time)</a:t>
            </a:r>
          </a:p>
          <a:p>
            <a:pPr marL="0" indent="0">
              <a:buNone/>
            </a:pPr>
            <a:r>
              <a:rPr lang="en-US" dirty="0"/>
              <a:t>	2. </a:t>
            </a:r>
            <a:r>
              <a:rPr lang="en-US" b="1" dirty="0"/>
              <a:t>.HFMICUTRANSFERNONVENTED </a:t>
            </a:r>
            <a:r>
              <a:rPr lang="en-US" dirty="0"/>
              <a:t>(for patients not on the ventilator)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BA6AE-E4CC-45AC-9A3B-D15D5DE2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F5DEDEE-B689-4B79-B7DC-9B16F69A60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FA4B-264D-44EF-AA85-580E9DB8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7C6AA-5B99-4ECA-A9C2-ABA98E9E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3980985"/>
          </a:xfrm>
        </p:spPr>
        <p:txBody>
          <a:bodyPr>
            <a:normAutofit/>
          </a:bodyPr>
          <a:lstStyle/>
          <a:p>
            <a:r>
              <a:rPr lang="en-US" dirty="0"/>
              <a:t>Generate through “NOTES” tab</a:t>
            </a:r>
          </a:p>
          <a:p>
            <a:pPr lvl="2"/>
            <a:r>
              <a:rPr lang="en-US" dirty="0"/>
              <a:t>FIRST, go to “Rounding”, “Problem List”- update all of the problems on the problem list (each problem must be updated each day)</a:t>
            </a:r>
          </a:p>
          <a:p>
            <a:pPr lvl="2"/>
            <a:r>
              <a:rPr lang="en-US" dirty="0"/>
              <a:t>Click on “Notes” -&gt; “New Notes” -&gt; select the </a:t>
            </a:r>
            <a:r>
              <a:rPr lang="en-US" i="1" dirty="0"/>
              <a:t>Type</a:t>
            </a:r>
            <a:r>
              <a:rPr lang="en-US" dirty="0"/>
              <a:t> (H&amp;P, progress note), type the desired </a:t>
            </a:r>
            <a:r>
              <a:rPr lang="en-US" dirty="0" err="1"/>
              <a:t>dotphrase</a:t>
            </a:r>
            <a:r>
              <a:rPr lang="en-US" dirty="0"/>
              <a:t> (see </a:t>
            </a:r>
            <a:r>
              <a:rPr lang="en-US"/>
              <a:t>previous slide)</a:t>
            </a:r>
          </a:p>
          <a:p>
            <a:pPr lvl="2"/>
            <a:r>
              <a:rPr lang="en-US" i="1" dirty="0"/>
              <a:t>F2</a:t>
            </a:r>
            <a:r>
              <a:rPr lang="en-US" dirty="0"/>
              <a:t> through the note to update the hard-stops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BA6AE-E4CC-45AC-9A3B-D15D5DE2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F5DEDEE-B689-4B79-B7DC-9B16F69A60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2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5327-C533-4361-A718-6CF465DE7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Consults/phone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3DB48-86EA-4F28-A61C-7E3BF9A79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2387-DAEF-4B44-AB90-18CB2574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Assigning Patients in Epic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61AA-7504-4113-8D12-BEBED2C70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Assigning Patients to Teams</a:t>
            </a:r>
          </a:p>
          <a:p>
            <a:pPr lvl="1"/>
            <a:r>
              <a:rPr lang="en-US" dirty="0"/>
              <a:t>In patient list/floor list view, R click on patient</a:t>
            </a:r>
          </a:p>
          <a:p>
            <a:pPr lvl="1"/>
            <a:r>
              <a:rPr lang="en-US" dirty="0"/>
              <a:t>Select “assign teams”, type team name</a:t>
            </a:r>
          </a:p>
          <a:p>
            <a:pPr lvl="2"/>
            <a:r>
              <a:rPr lang="en-US" dirty="0"/>
              <a:t>MICU WHITE (POD 1+3), RED (POD 2+3), or BLUE (POD 4)</a:t>
            </a:r>
          </a:p>
          <a:p>
            <a:r>
              <a:rPr lang="en-US" dirty="0"/>
              <a:t>Assigning Staff to Teams</a:t>
            </a:r>
          </a:p>
          <a:p>
            <a:pPr lvl="1"/>
            <a:r>
              <a:rPr lang="en-US" dirty="0"/>
              <a:t>In patient list/floor view, click circle with dots in R upper corner</a:t>
            </a:r>
          </a:p>
          <a:p>
            <a:pPr lvl="1"/>
            <a:r>
              <a:rPr lang="en-US" dirty="0"/>
              <a:t>Select “define teams”, type in team member names 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95450-0499-48DF-8217-57BABEB9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4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08B5-D83C-4A5F-A72B-84C81104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1A443-0A10-4BBC-B955-19EAAA50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Halo for majority of consults and communication with teams</a:t>
            </a:r>
          </a:p>
          <a:p>
            <a:r>
              <a:rPr lang="en-US" dirty="0"/>
              <a:t>Dem.hfhs.org-&gt;phone directory </a:t>
            </a:r>
          </a:p>
          <a:p>
            <a:pPr lvl="1"/>
            <a:r>
              <a:rPr lang="en-US" dirty="0"/>
              <a:t>Has numbers for radiology, GPU admission/report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424E7-3A34-4F5B-92AB-DB573F9C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3BF35-1CAF-46C3-9E58-E5F0DAB20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03" y="3684383"/>
            <a:ext cx="4915318" cy="2221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178DFD-930B-4BBF-BC3E-48D281E3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90" y="3650791"/>
            <a:ext cx="4915318" cy="32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4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5" y="392299"/>
            <a:ext cx="4430596" cy="57044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48050" y="1130531"/>
            <a:ext cx="390698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624" y="108064"/>
            <a:ext cx="3341614" cy="3325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370" y="3652433"/>
            <a:ext cx="5248172" cy="2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2387-DAEF-4B44-AB90-18CB2574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General Admission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61AA-7504-4113-8D12-BEBED2C70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Open patient chart, go to “Admission” tab, select “Order Rec-Sign”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</a:rPr>
              <a:t>Review Current Orders</a:t>
            </a:r>
            <a:r>
              <a:rPr lang="en-US" dirty="0"/>
              <a:t>”- orders will be here if patient was transferred from floor or admitted from ICU- you can discontinue or reorder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00B0F0"/>
                </a:solidFill>
              </a:rPr>
              <a:t>Review Home Medications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00B0F0"/>
                </a:solidFill>
              </a:rPr>
              <a:t>Reconcile Home Medications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Order Sets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Under this tab, type in “Medical ICU” in the text/order box on R</a:t>
            </a:r>
          </a:p>
          <a:p>
            <a:pPr lvl="2"/>
            <a:r>
              <a:rPr lang="en-US" dirty="0"/>
              <a:t>Select MICU admission order set</a:t>
            </a:r>
          </a:p>
          <a:p>
            <a:pPr lvl="2"/>
            <a:r>
              <a:rPr lang="en-US" dirty="0"/>
              <a:t>Go through order set,     indicates hard stop (must be addressed)</a:t>
            </a:r>
          </a:p>
          <a:p>
            <a:pPr lvl="2"/>
            <a:r>
              <a:rPr lang="en-US" u="sng" dirty="0"/>
              <a:t>DON’T MISS</a:t>
            </a:r>
          </a:p>
          <a:p>
            <a:pPr lvl="3"/>
            <a:r>
              <a:rPr lang="en-US" dirty="0"/>
              <a:t>Admission order</a:t>
            </a:r>
          </a:p>
          <a:p>
            <a:pPr lvl="3"/>
            <a:r>
              <a:rPr lang="en-US" dirty="0"/>
              <a:t>Code status</a:t>
            </a:r>
          </a:p>
          <a:p>
            <a:pPr lvl="3"/>
            <a:r>
              <a:rPr lang="en-US" dirty="0"/>
              <a:t>Diet</a:t>
            </a:r>
          </a:p>
          <a:p>
            <a:pPr lvl="3"/>
            <a:r>
              <a:rPr lang="en-US" dirty="0"/>
              <a:t>Vent Order</a:t>
            </a:r>
          </a:p>
          <a:p>
            <a:pPr lvl="3"/>
            <a:r>
              <a:rPr lang="en-US" dirty="0"/>
              <a:t>PT/OT</a:t>
            </a:r>
          </a:p>
          <a:p>
            <a:pPr lvl="3"/>
            <a:r>
              <a:rPr lang="en-US" dirty="0"/>
              <a:t>Glycemic Protocol</a:t>
            </a:r>
          </a:p>
          <a:p>
            <a:pPr lvl="3"/>
            <a:r>
              <a:rPr lang="en-US" dirty="0"/>
              <a:t>VTE </a:t>
            </a:r>
            <a:r>
              <a:rPr lang="en-US" dirty="0" err="1"/>
              <a:t>ppx</a:t>
            </a:r>
            <a:endParaRPr lang="en-US" dirty="0"/>
          </a:p>
          <a:p>
            <a:pPr lvl="3"/>
            <a:r>
              <a:rPr lang="en-US" dirty="0"/>
              <a:t>Electrolyte protocol (if Cr &lt;2.5) </a:t>
            </a:r>
          </a:p>
          <a:p>
            <a:pPr lvl="2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95450-0499-48DF-8217-57BABEB9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25" y="4216399"/>
            <a:ext cx="2286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4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9" y="110576"/>
            <a:ext cx="2409825" cy="401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489" y="110576"/>
            <a:ext cx="7271247" cy="23753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37256" y="279861"/>
            <a:ext cx="781396" cy="31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04482" y="254923"/>
            <a:ext cx="1064029" cy="31588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6208" y="279861"/>
            <a:ext cx="2491048" cy="31588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4990" y="3197629"/>
            <a:ext cx="781396" cy="3158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445" y="1346329"/>
            <a:ext cx="6804800" cy="15385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66988" y="2485938"/>
            <a:ext cx="3194857" cy="149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8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4" y="249382"/>
            <a:ext cx="5677739" cy="4741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26" y="249382"/>
            <a:ext cx="4205439" cy="22835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66007" y="545869"/>
            <a:ext cx="1645920" cy="40178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51665" y="202449"/>
            <a:ext cx="4580313" cy="237744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3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2387-DAEF-4B44-AB90-18CB2574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Ventilator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61AA-7504-4113-8D12-BEBED2C70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rmAutofit/>
          </a:bodyPr>
          <a:lstStyle/>
          <a:p>
            <a:r>
              <a:rPr lang="en-US" dirty="0"/>
              <a:t>Order ventilator WITH BUNDLE</a:t>
            </a:r>
          </a:p>
          <a:p>
            <a:pPr lvl="1"/>
            <a:r>
              <a:rPr lang="en-US" dirty="0"/>
              <a:t>Pairs with VAP and GI </a:t>
            </a:r>
            <a:r>
              <a:rPr lang="en-US" dirty="0" err="1"/>
              <a:t>ppx</a:t>
            </a:r>
            <a:endParaRPr lang="en-US" dirty="0"/>
          </a:p>
          <a:p>
            <a:r>
              <a:rPr lang="en-US" dirty="0"/>
              <a:t>Changing Vent Orders</a:t>
            </a:r>
          </a:p>
          <a:p>
            <a:pPr lvl="1"/>
            <a:r>
              <a:rPr lang="en-US" dirty="0"/>
              <a:t>When vent settings are changed or weaned by RT, order must be updated in EPIC</a:t>
            </a:r>
          </a:p>
          <a:p>
            <a:pPr lvl="1"/>
            <a:r>
              <a:rPr lang="en-US" dirty="0"/>
              <a:t>Go to “Manage Orders” tab on L side</a:t>
            </a:r>
          </a:p>
          <a:p>
            <a:pPr lvl="1"/>
            <a:r>
              <a:rPr lang="en-US" dirty="0"/>
              <a:t>Scroll down to vent order (usually all the way at bottom)</a:t>
            </a:r>
          </a:p>
          <a:p>
            <a:pPr lvl="1"/>
            <a:r>
              <a:rPr lang="en-US" dirty="0"/>
              <a:t>Select “modify”, change orders, “accept”</a:t>
            </a:r>
          </a:p>
          <a:p>
            <a:pPr lvl="2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95450-0499-48DF-8217-57BABEB9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90D87-7450-427C-9107-B44C23D197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2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F5DEDEE-B689-4B79-B7DC-9B16F69A608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6" y="191193"/>
            <a:ext cx="5486777" cy="3129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76" y="1088968"/>
            <a:ext cx="6764144" cy="43219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88" y="3012938"/>
            <a:ext cx="4297779" cy="31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1417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00297A"/>
      </a:dk2>
      <a:lt2>
        <a:srgbClr val="DFE3E5"/>
      </a:lt2>
      <a:accent1>
        <a:srgbClr val="99CCFF"/>
      </a:accent1>
      <a:accent2>
        <a:srgbClr val="99CCFF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80F5CC2-6939-4C53-B0E9-722E7C3F8071}" vid="{23E016E2-4EC2-46E2-B182-FDE96B53CE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E1A90DEABBC4099D01AD1B7084F9F" ma:contentTypeVersion="12" ma:contentTypeDescription="Create a new document." ma:contentTypeScope="" ma:versionID="33310d93410f6d2c25f9524be68d10ca">
  <xsd:schema xmlns:xsd="http://www.w3.org/2001/XMLSchema" xmlns:xs="http://www.w3.org/2001/XMLSchema" xmlns:p="http://schemas.microsoft.com/office/2006/metadata/properties" xmlns:ns3="c2337c8c-5cfd-4076-9add-2b9252f09b4a" xmlns:ns4="2fec553e-742d-40c6-bc2b-be70dfd7ae24" targetNamespace="http://schemas.microsoft.com/office/2006/metadata/properties" ma:root="true" ma:fieldsID="f66265ffc21db9917ec0145e28b2ef85" ns3:_="" ns4:_="">
    <xsd:import namespace="c2337c8c-5cfd-4076-9add-2b9252f09b4a"/>
    <xsd:import namespace="2fec553e-742d-40c6-bc2b-be70dfd7ae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37c8c-5cfd-4076-9add-2b9252f09b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c553e-742d-40c6-bc2b-be70dfd7a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509444-78BC-4A0D-AC5A-1A8321483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37c8c-5cfd-4076-9add-2b9252f09b4a"/>
    <ds:schemaRef ds:uri="2fec553e-742d-40c6-bc2b-be70dfd7a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176558-441C-4BDF-8AEA-B21A35CB83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8EC9B-8683-4D86-9400-A310F0DA8D4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CMR HFH Powerpoint Template</Template>
  <TotalTime>1046</TotalTime>
  <Words>1064</Words>
  <Application>Microsoft Office PowerPoint</Application>
  <PresentationFormat>Widescreen</PresentationFormat>
  <Paragraphs>157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Theme1</vt:lpstr>
      <vt:lpstr>ICU Orders &amp; Templates</vt:lpstr>
      <vt:lpstr>Admissions</vt:lpstr>
      <vt:lpstr>Assigning Patients in Epic</vt:lpstr>
      <vt:lpstr>PowerPoint Presentation</vt:lpstr>
      <vt:lpstr>General Admission Orders</vt:lpstr>
      <vt:lpstr>PowerPoint Presentation</vt:lpstr>
      <vt:lpstr>PowerPoint Presentation</vt:lpstr>
      <vt:lpstr>Ventilator Orders</vt:lpstr>
      <vt:lpstr>PowerPoint Presentation</vt:lpstr>
      <vt:lpstr>PAD Protocol</vt:lpstr>
      <vt:lpstr>PowerPoint Presentation</vt:lpstr>
      <vt:lpstr>Transfers</vt:lpstr>
      <vt:lpstr>Transfers-out</vt:lpstr>
      <vt:lpstr>PowerPoint Presentation</vt:lpstr>
      <vt:lpstr>Discharges</vt:lpstr>
      <vt:lpstr>Discharges</vt:lpstr>
      <vt:lpstr>PowerPoint Presentation</vt:lpstr>
      <vt:lpstr>Discharges</vt:lpstr>
      <vt:lpstr>PowerPoint Presentation</vt:lpstr>
      <vt:lpstr>Rounding Pearls</vt:lpstr>
      <vt:lpstr>Rounding Pearls</vt:lpstr>
      <vt:lpstr>PowerPoint Presentation</vt:lpstr>
      <vt:lpstr>PowerPoint Presentation</vt:lpstr>
      <vt:lpstr>Restraints</vt:lpstr>
      <vt:lpstr>PowerPoint Presentation</vt:lpstr>
      <vt:lpstr>Notes</vt:lpstr>
      <vt:lpstr>Notes (use the templates!)</vt:lpstr>
      <vt:lpstr>Note</vt:lpstr>
      <vt:lpstr>Consults/phone numbers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Survival Series: Kidney Disease</dc:title>
  <dc:creator>Gandolfo, Chaun</dc:creator>
  <cp:lastModifiedBy>Kinni, Harish</cp:lastModifiedBy>
  <cp:revision>74</cp:revision>
  <dcterms:created xsi:type="dcterms:W3CDTF">2019-07-15T22:09:02Z</dcterms:created>
  <dcterms:modified xsi:type="dcterms:W3CDTF">2021-02-26T13:43:49Z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0x010100175E1A90DEABBC4099D01AD1B7084F9F</vt:lpwstr>
  </property>
</Properties>
</file>